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Default Extension="vml" ContentType="application/vnd.openxmlformats-officedocument.vmlDrawing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55" r:id="rId2"/>
    <p:sldMasterId id="2147483674" r:id="rId3"/>
    <p:sldMasterId id="2147483679" r:id="rId4"/>
  </p:sldMasterIdLst>
  <p:notesMasterIdLst>
    <p:notesMasterId r:id="rId18"/>
  </p:notesMasterIdLst>
  <p:handoutMasterIdLst>
    <p:handoutMasterId r:id="rId19"/>
  </p:handoutMasterIdLst>
  <p:sldIdLst>
    <p:sldId id="256" r:id="rId5"/>
    <p:sldId id="376" r:id="rId6"/>
    <p:sldId id="353" r:id="rId7"/>
    <p:sldId id="366" r:id="rId8"/>
    <p:sldId id="385" r:id="rId9"/>
    <p:sldId id="360" r:id="rId10"/>
    <p:sldId id="363" r:id="rId11"/>
    <p:sldId id="381" r:id="rId12"/>
    <p:sldId id="379" r:id="rId13"/>
    <p:sldId id="383" r:id="rId14"/>
    <p:sldId id="389" r:id="rId15"/>
    <p:sldId id="392" r:id="rId16"/>
    <p:sldId id="262" r:id="rId17"/>
  </p:sldIdLst>
  <p:sldSz cx="9144000" cy="6858000" type="screen4x3"/>
  <p:notesSz cx="6858000" cy="9144000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돋움" pitchFamily="50" charset="-127"/>
        <a:ea typeface="돋움" pitchFamily="50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돋움" pitchFamily="50" charset="-127"/>
        <a:ea typeface="돋움" pitchFamily="50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돋움" pitchFamily="50" charset="-127"/>
        <a:ea typeface="돋움" pitchFamily="50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돋움" pitchFamily="50" charset="-127"/>
        <a:ea typeface="돋움" pitchFamily="50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돋움" pitchFamily="50" charset="-127"/>
        <a:ea typeface="돋움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돋움" pitchFamily="50" charset="-127"/>
        <a:ea typeface="돋움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돋움" pitchFamily="50" charset="-127"/>
        <a:ea typeface="돋움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돋움" pitchFamily="50" charset="-127"/>
        <a:ea typeface="돋움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돋움" pitchFamily="50" charset="-127"/>
        <a:ea typeface="돋움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6F7"/>
    <a:srgbClr val="EAF5F6"/>
    <a:srgbClr val="E7F4F5"/>
    <a:srgbClr val="CCECFF"/>
    <a:srgbClr val="FFFFCC"/>
    <a:srgbClr val="CCFFCC"/>
    <a:srgbClr val="99FF99"/>
    <a:srgbClr val="00CC00"/>
    <a:srgbClr val="66FF66"/>
    <a:srgbClr val="00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8" autoAdjust="0"/>
    <p:restoredTop sz="97661" autoAdjust="0"/>
  </p:normalViewPr>
  <p:slideViewPr>
    <p:cSldViewPr snapToGrid="0">
      <p:cViewPr varScale="1">
        <p:scale>
          <a:sx n="87" d="100"/>
          <a:sy n="87" d="100"/>
        </p:scale>
        <p:origin x="-264" y="-78"/>
      </p:cViewPr>
      <p:guideLst>
        <p:guide orient="horz" pos="3704"/>
        <p:guide orient="horz" pos="534"/>
        <p:guide pos="100"/>
        <p:guide pos="5602"/>
      </p:guideLst>
    </p:cSldViewPr>
  </p:slideViewPr>
  <p:outlineViewPr>
    <p:cViewPr>
      <p:scale>
        <a:sx n="33" d="100"/>
        <a:sy n="33" d="100"/>
      </p:scale>
      <p:origin x="420" y="72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-3336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3F391-1B3D-4A2A-A960-987514D81762}" type="datetimeFigureOut">
              <a:rPr lang="ko-KR" altLang="en-US" smtClean="0"/>
              <a:pPr/>
              <a:t>2013-07-10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5EA75-D9B0-45A1-968A-14A8A052D3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b="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54DD1904-A4FF-41E2-89FB-820D1FE75AE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32C80F-6584-4A3E-87B5-1A7CD425F170}" type="slidenum">
              <a:rPr lang="en-US" altLang="ko-KR" smtClean="0"/>
              <a:pPr/>
              <a:t>1</a:t>
            </a:fld>
            <a:endParaRPr lang="en-US" altLang="ko-KR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DDEFBB-28C8-4194-BB55-BC1A900776AE}" type="slidenum">
              <a:rPr lang="en-US" altLang="ko-KR" smtClean="0"/>
              <a:pPr/>
              <a:t>2</a:t>
            </a:fld>
            <a:endParaRPr lang="en-US" altLang="ko-K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0C1DEC-06D7-4497-85A1-DB5D022B6D0B}" type="slidenum">
              <a:rPr lang="en-US" altLang="ko-KR" smtClean="0"/>
              <a:pPr/>
              <a:t>13</a:t>
            </a:fld>
            <a:endParaRPr lang="en-US" altLang="ko-KR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772" y="-1588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 descr="제안서표지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-32368" y="0"/>
            <a:ext cx="9176368" cy="6858000"/>
          </a:xfrm>
          <a:prstGeom prst="rect">
            <a:avLst/>
          </a:prstGeom>
        </p:spPr>
      </p:pic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685800"/>
            <a:ext cx="8686800" cy="2286000"/>
          </a:xfrm>
        </p:spPr>
        <p:txBody>
          <a:bodyPr tIns="0" bIns="0" anchor="b"/>
          <a:lstStyle>
            <a:lvl1pPr marL="0" indent="0"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 bwMode="auto">
          <a:xfrm>
            <a:off x="1" y="6390290"/>
            <a:ext cx="7083972" cy="43617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                                        주식회사 한양글로벌 </a:t>
            </a:r>
            <a:r>
              <a:rPr kumimoji="1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(</a:t>
            </a:r>
            <a:r>
              <a:rPr kumimoji="1" lang="ko-KR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가칭</a:t>
            </a:r>
            <a:r>
              <a:rPr kumimoji="1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돋움" pitchFamily="50" charset="-127"/>
                <a:ea typeface="돋움" pitchFamily="50" charset="-127"/>
              </a:rPr>
              <a:t>)</a:t>
            </a:r>
            <a:endParaRPr kumimoji="1" lang="ko-KR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 descr="logo_04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14997" y="6450157"/>
            <a:ext cx="1292772" cy="3447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 userDrawn="1"/>
        </p:nvSpPr>
        <p:spPr bwMode="auto">
          <a:xfrm>
            <a:off x="178025" y="4410159"/>
            <a:ext cx="8674662" cy="126235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586954" y="4620552"/>
            <a:ext cx="37080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000" dirty="0" smtClean="0">
                <a:solidFill>
                  <a:schemeClr val="bg2">
                    <a:lumMod val="75000"/>
                  </a:schemeClr>
                </a:solidFill>
              </a:rPr>
              <a:t>본 문서의 소유권 및 저작권은 </a:t>
            </a:r>
            <a:r>
              <a:rPr lang="ko-KR" altLang="en-US" sz="1000" dirty="0" smtClean="0">
                <a:solidFill>
                  <a:schemeClr val="bg2">
                    <a:lumMod val="75000"/>
                  </a:schemeClr>
                </a:solidFill>
              </a:rPr>
              <a:t>㈜한양글로벌에 </a:t>
            </a:r>
            <a:r>
              <a:rPr lang="ko-KR" altLang="en-US" sz="1000" dirty="0" smtClean="0">
                <a:solidFill>
                  <a:schemeClr val="bg2">
                    <a:lumMod val="75000"/>
                  </a:schemeClr>
                </a:solidFill>
              </a:rPr>
              <a:t>있습니다</a:t>
            </a:r>
            <a:r>
              <a:rPr lang="en-US" altLang="ko-KR" sz="1000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pPr algn="ctr"/>
            <a:endParaRPr lang="en-US" altLang="ko-KR" sz="10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en-US" altLang="ko-KR" sz="10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en-US" altLang="ko-KR" sz="1000" dirty="0" smtClean="0">
                <a:solidFill>
                  <a:schemeClr val="bg2">
                    <a:lumMod val="75000"/>
                  </a:schemeClr>
                </a:solidFill>
              </a:rPr>
              <a:t>This document</a:t>
            </a:r>
            <a:r>
              <a:rPr lang="en-US" altLang="ko-KR" sz="1000" baseline="0" dirty="0" smtClean="0">
                <a:solidFill>
                  <a:schemeClr val="bg2">
                    <a:lumMod val="75000"/>
                  </a:schemeClr>
                </a:solidFill>
              </a:rPr>
              <a:t> copyrighted by </a:t>
            </a:r>
            <a:r>
              <a:rPr lang="en-US" altLang="ko-KR" sz="1000" baseline="0" dirty="0" err="1" smtClean="0">
                <a:solidFill>
                  <a:schemeClr val="bg2">
                    <a:lumMod val="75000"/>
                  </a:schemeClr>
                </a:solidFill>
              </a:rPr>
              <a:t>Hanyang</a:t>
            </a:r>
            <a:r>
              <a:rPr lang="en-US" altLang="ko-KR" sz="1000" baseline="0" dirty="0" smtClean="0">
                <a:solidFill>
                  <a:schemeClr val="bg2">
                    <a:lumMod val="75000"/>
                  </a:schemeClr>
                </a:solidFill>
              </a:rPr>
              <a:t> Global Corporation</a:t>
            </a:r>
            <a:r>
              <a:rPr lang="en-US" altLang="ko-KR" sz="1000" baseline="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.</a:t>
            </a:r>
            <a:endParaRPr lang="en-US" altLang="ko-KR" sz="10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115888"/>
            <a:ext cx="6564313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4475" y="682625"/>
            <a:ext cx="86598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  <a:r>
              <a:rPr lang="en-US" altLang="ko-KR" smtClean="0"/>
              <a:t>.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47700"/>
            <a:ext cx="9140825" cy="6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53975" y="6356350"/>
            <a:ext cx="9032875" cy="0"/>
          </a:xfrm>
          <a:prstGeom prst="line">
            <a:avLst/>
          </a:prstGeom>
          <a:noFill/>
          <a:ln w="9525">
            <a:solidFill>
              <a:srgbClr val="F0F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8475663" y="6384925"/>
            <a:ext cx="4318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fld id="{F1BEB666-8B63-4EEC-AD93-BD8567B08F57}" type="slidenum">
              <a:rPr lang="en-US" altLang="ko-KR" sz="1000" b="0">
                <a:effectLst>
                  <a:outerShdw blurRad="38100" dist="38100" dir="2700000" algn="tl">
                    <a:srgbClr val="C0C0C0"/>
                  </a:outerShdw>
                </a:effectLst>
                <a:latin typeface="HY중고딕" pitchFamily="18" charset="-127"/>
                <a:ea typeface="HY중고딕" pitchFamily="18" charset="-127"/>
              </a:rPr>
              <a:pPr>
                <a:defRPr/>
              </a:pPr>
              <a:t>‹#›</a:t>
            </a:fld>
            <a:endParaRPr lang="en-US" altLang="ko-KR" sz="1000" b="0">
              <a:effectLst>
                <a:outerShdw blurRad="38100" dist="38100" dir="2700000" algn="tl">
                  <a:srgbClr val="C0C0C0"/>
                </a:outerShdw>
              </a:effectLst>
              <a:latin typeface="HY중고딕" pitchFamily="18" charset="-127"/>
              <a:ea typeface="HY중고딕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  <p:sldLayoutId id="2147484199" r:id="rId2"/>
  </p:sldLayoutIdLst>
  <p:txStyles>
    <p:titleStyle>
      <a:lvl1pPr marL="361950" indent="-361950" algn="l" rtl="0" eaLnBrk="1" fontAlgn="base" latinLnBrk="1" hangingPunct="1">
        <a:spcBef>
          <a:spcPct val="0"/>
        </a:spcBef>
        <a:spcAft>
          <a:spcPct val="0"/>
        </a:spcAft>
        <a:defRPr kumimoji="1" sz="2000">
          <a:solidFill>
            <a:srgbClr val="00193C"/>
          </a:solidFill>
          <a:latin typeface="+mj-lt"/>
          <a:ea typeface="+mj-ea"/>
          <a:cs typeface="+mj-cs"/>
        </a:defRPr>
      </a:lvl1pPr>
      <a:lvl2pPr marL="361950" indent="-361950" algn="l" rtl="0" eaLnBrk="1" fontAlgn="base" latinLnBrk="1" hangingPunct="1">
        <a:spcBef>
          <a:spcPct val="0"/>
        </a:spcBef>
        <a:spcAft>
          <a:spcPct val="0"/>
        </a:spcAft>
        <a:defRPr kumimoji="1" sz="2000">
          <a:solidFill>
            <a:srgbClr val="00193C"/>
          </a:solidFill>
          <a:latin typeface="HY헤드라인M" pitchFamily="18" charset="-127"/>
          <a:ea typeface="HY헤드라인M" pitchFamily="18" charset="-127"/>
        </a:defRPr>
      </a:lvl2pPr>
      <a:lvl3pPr marL="361950" indent="-361950" algn="l" rtl="0" eaLnBrk="1" fontAlgn="base" latinLnBrk="1" hangingPunct="1">
        <a:spcBef>
          <a:spcPct val="0"/>
        </a:spcBef>
        <a:spcAft>
          <a:spcPct val="0"/>
        </a:spcAft>
        <a:defRPr kumimoji="1" sz="2000">
          <a:solidFill>
            <a:srgbClr val="00193C"/>
          </a:solidFill>
          <a:latin typeface="HY헤드라인M" pitchFamily="18" charset="-127"/>
          <a:ea typeface="HY헤드라인M" pitchFamily="18" charset="-127"/>
        </a:defRPr>
      </a:lvl3pPr>
      <a:lvl4pPr marL="361950" indent="-361950" algn="l" rtl="0" eaLnBrk="1" fontAlgn="base" latinLnBrk="1" hangingPunct="1">
        <a:spcBef>
          <a:spcPct val="0"/>
        </a:spcBef>
        <a:spcAft>
          <a:spcPct val="0"/>
        </a:spcAft>
        <a:defRPr kumimoji="1" sz="2000">
          <a:solidFill>
            <a:srgbClr val="00193C"/>
          </a:solidFill>
          <a:latin typeface="HY헤드라인M" pitchFamily="18" charset="-127"/>
          <a:ea typeface="HY헤드라인M" pitchFamily="18" charset="-127"/>
        </a:defRPr>
      </a:lvl4pPr>
      <a:lvl5pPr marL="361950" indent="-361950" algn="l" rtl="0" eaLnBrk="1" fontAlgn="base" latinLnBrk="1" hangingPunct="1">
        <a:spcBef>
          <a:spcPct val="0"/>
        </a:spcBef>
        <a:spcAft>
          <a:spcPct val="0"/>
        </a:spcAft>
        <a:defRPr kumimoji="1" sz="2000">
          <a:solidFill>
            <a:srgbClr val="00193C"/>
          </a:solidFill>
          <a:latin typeface="HY헤드라인M" pitchFamily="18" charset="-127"/>
          <a:ea typeface="HY헤드라인M" pitchFamily="18" charset="-127"/>
        </a:defRPr>
      </a:lvl5pPr>
      <a:lvl6pPr marL="819150" indent="-361950" algn="l" rtl="0" eaLnBrk="1" fontAlgn="base" latinLnBrk="1" hangingPunct="1">
        <a:spcBef>
          <a:spcPct val="0"/>
        </a:spcBef>
        <a:spcAft>
          <a:spcPct val="0"/>
        </a:spcAft>
        <a:defRPr kumimoji="1" sz="2000">
          <a:solidFill>
            <a:srgbClr val="00193C"/>
          </a:solidFill>
          <a:latin typeface="HY헤드라인M" pitchFamily="18" charset="-127"/>
          <a:ea typeface="HY헤드라인M" pitchFamily="18" charset="-127"/>
        </a:defRPr>
      </a:lvl6pPr>
      <a:lvl7pPr marL="1276350" indent="-361950" algn="l" rtl="0" eaLnBrk="1" fontAlgn="base" latinLnBrk="1" hangingPunct="1">
        <a:spcBef>
          <a:spcPct val="0"/>
        </a:spcBef>
        <a:spcAft>
          <a:spcPct val="0"/>
        </a:spcAft>
        <a:defRPr kumimoji="1" sz="2000">
          <a:solidFill>
            <a:srgbClr val="00193C"/>
          </a:solidFill>
          <a:latin typeface="HY헤드라인M" pitchFamily="18" charset="-127"/>
          <a:ea typeface="HY헤드라인M" pitchFamily="18" charset="-127"/>
        </a:defRPr>
      </a:lvl7pPr>
      <a:lvl8pPr marL="1733550" indent="-361950" algn="l" rtl="0" eaLnBrk="1" fontAlgn="base" latinLnBrk="1" hangingPunct="1">
        <a:spcBef>
          <a:spcPct val="0"/>
        </a:spcBef>
        <a:spcAft>
          <a:spcPct val="0"/>
        </a:spcAft>
        <a:defRPr kumimoji="1" sz="2000">
          <a:solidFill>
            <a:srgbClr val="00193C"/>
          </a:solidFill>
          <a:latin typeface="HY헤드라인M" pitchFamily="18" charset="-127"/>
          <a:ea typeface="HY헤드라인M" pitchFamily="18" charset="-127"/>
        </a:defRPr>
      </a:lvl8pPr>
      <a:lvl9pPr marL="2190750" indent="-361950" algn="l" rtl="0" eaLnBrk="1" fontAlgn="base" latinLnBrk="1" hangingPunct="1">
        <a:spcBef>
          <a:spcPct val="0"/>
        </a:spcBef>
        <a:spcAft>
          <a:spcPct val="0"/>
        </a:spcAft>
        <a:defRPr kumimoji="1" sz="2000">
          <a:solidFill>
            <a:srgbClr val="00193C"/>
          </a:solidFill>
          <a:latin typeface="HY헤드라인M" pitchFamily="18" charset="-127"/>
          <a:ea typeface="HY헤드라인M" pitchFamily="18" charset="-127"/>
        </a:defRPr>
      </a:lvl9pPr>
    </p:titleStyle>
    <p:bodyStyle>
      <a:lvl1pPr marL="266700" indent="-266700" algn="l" rtl="0" eaLnBrk="1" fontAlgn="base" latinLnBrk="1" hangingPunct="1">
        <a:spcBef>
          <a:spcPct val="20000"/>
        </a:spcBef>
        <a:spcAft>
          <a:spcPct val="0"/>
        </a:spcAft>
        <a:buFont typeface="Wingdings" pitchFamily="2" charset="2"/>
        <a:buBlip>
          <a:blip r:embed="rId5"/>
        </a:buBlip>
        <a:tabLst>
          <a:tab pos="180975" algn="l"/>
        </a:tabLst>
        <a:defRPr kumimoji="1" sz="32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541338" indent="373063" algn="l" rtl="0" eaLnBrk="1" fontAlgn="base" latinLnBrk="1" hangingPunct="1">
        <a:lnSpc>
          <a:spcPct val="140000"/>
        </a:lnSpc>
        <a:spcBef>
          <a:spcPct val="20000"/>
        </a:spcBef>
        <a:spcAft>
          <a:spcPct val="0"/>
        </a:spcAft>
        <a:buFont typeface="Wingdings" pitchFamily="2" charset="2"/>
        <a:buAutoNum type="circleNumDbPlain"/>
        <a:tabLst>
          <a:tab pos="180975" algn="l"/>
        </a:tabLst>
        <a:defRPr kumimoji="1" sz="1600">
          <a:solidFill>
            <a:schemeClr val="tx1"/>
          </a:solidFill>
          <a:latin typeface="+mn-lt"/>
          <a:ea typeface="+mn-ea"/>
        </a:defRPr>
      </a:lvl2pPr>
      <a:lvl3pPr marL="1322388" indent="-228600" algn="l" rtl="0" eaLnBrk="1" fontAlgn="base" latinLnBrk="1" hangingPunct="1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180975" algn="l"/>
        </a:tabLst>
        <a:defRPr kumimoji="1" sz="1200">
          <a:solidFill>
            <a:schemeClr val="tx1"/>
          </a:solidFill>
          <a:latin typeface="굴림" pitchFamily="50" charset="-127"/>
          <a:ea typeface="굴림" pitchFamily="50" charset="-127"/>
        </a:defRPr>
      </a:lvl3pPr>
      <a:lvl4pPr marL="1730375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tabLst>
          <a:tab pos="180975" algn="l"/>
        </a:tabLst>
        <a:defRPr kumimoji="1" sz="1200">
          <a:solidFill>
            <a:schemeClr val="tx1"/>
          </a:solidFill>
          <a:latin typeface="굴림" pitchFamily="50" charset="-127"/>
          <a:ea typeface="굴림" pitchFamily="50" charset="-127"/>
        </a:defRPr>
      </a:lvl4pPr>
      <a:lvl5pPr marL="2138363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tabLst>
          <a:tab pos="180975" algn="l"/>
        </a:tabLst>
        <a:defRPr kumimoji="1" sz="1200">
          <a:solidFill>
            <a:schemeClr val="tx1"/>
          </a:solidFill>
          <a:latin typeface="굴림" pitchFamily="50" charset="-127"/>
          <a:ea typeface="굴림" pitchFamily="50" charset="-127"/>
        </a:defRPr>
      </a:lvl5pPr>
      <a:lvl6pPr marL="2595563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tabLst>
          <a:tab pos="180975" algn="l"/>
        </a:tabLst>
        <a:defRPr kumimoji="1" sz="1200">
          <a:solidFill>
            <a:schemeClr val="tx1"/>
          </a:solidFill>
          <a:latin typeface="굴림" pitchFamily="50" charset="-127"/>
          <a:ea typeface="굴림" pitchFamily="50" charset="-127"/>
        </a:defRPr>
      </a:lvl6pPr>
      <a:lvl7pPr marL="3052763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tabLst>
          <a:tab pos="180975" algn="l"/>
        </a:tabLst>
        <a:defRPr kumimoji="1" sz="1200">
          <a:solidFill>
            <a:schemeClr val="tx1"/>
          </a:solidFill>
          <a:latin typeface="굴림" pitchFamily="50" charset="-127"/>
          <a:ea typeface="굴림" pitchFamily="50" charset="-127"/>
        </a:defRPr>
      </a:lvl7pPr>
      <a:lvl8pPr marL="3509963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tabLst>
          <a:tab pos="180975" algn="l"/>
        </a:tabLst>
        <a:defRPr kumimoji="1" sz="1200">
          <a:solidFill>
            <a:schemeClr val="tx1"/>
          </a:solidFill>
          <a:latin typeface="굴림" pitchFamily="50" charset="-127"/>
          <a:ea typeface="굴림" pitchFamily="50" charset="-127"/>
        </a:defRPr>
      </a:lvl8pPr>
      <a:lvl9pPr marL="3967163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tabLst>
          <a:tab pos="180975" algn="l"/>
        </a:tabLst>
        <a:defRPr kumimoji="1" sz="1200">
          <a:solidFill>
            <a:schemeClr val="tx1"/>
          </a:solidFill>
          <a:latin typeface="굴림" pitchFamily="50" charset="-127"/>
          <a:ea typeface="굴림" pitchFamily="50" charset="-127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공식_e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28800"/>
            <a:ext cx="4219575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0" y="1819275"/>
            <a:ext cx="9144000" cy="0"/>
          </a:xfrm>
          <a:prstGeom prst="line">
            <a:avLst/>
          </a:prstGeom>
          <a:noFill/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ko-KR" alt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0" y="4346575"/>
            <a:ext cx="9144000" cy="0"/>
          </a:xfrm>
          <a:prstGeom prst="line">
            <a:avLst/>
          </a:prstGeom>
          <a:noFill/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ko-KR" alt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926531" y="2629912"/>
            <a:ext cx="34339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800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감사합니다</a:t>
            </a:r>
            <a:r>
              <a:rPr lang="en-US" altLang="ko-KR" sz="4800" dirty="0" smtClean="0">
                <a:solidFill>
                  <a:schemeClr val="bg2">
                    <a:lumMod val="75000"/>
                  </a:schemeClr>
                </a:solidFill>
                <a:latin typeface="+mn-ea"/>
                <a:ea typeface="+mn-ea"/>
              </a:rPr>
              <a:t>.</a:t>
            </a:r>
            <a:endParaRPr lang="ko-KR" altLang="en-US" sz="4800" dirty="0">
              <a:solidFill>
                <a:schemeClr val="bg2">
                  <a:lumMod val="75000"/>
                </a:schemeClr>
              </a:solidFill>
              <a:latin typeface="+mn-ea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ctr" rtl="0" eaLnBrk="0" fontAlgn="base" latinLnBrk="1" hangingPunct="0">
        <a:spcBef>
          <a:spcPct val="20000"/>
        </a:spcBef>
        <a:spcAft>
          <a:spcPct val="0"/>
        </a:spcAft>
        <a:buChar char="•"/>
        <a:defRPr kumimoji="1" sz="1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Img704055183104871.bmp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0"/>
            <a:ext cx="3478924" cy="67056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30513" y="1123950"/>
            <a:ext cx="6134100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2" r:id="rId1"/>
  </p:sldLayoutIdLst>
  <p:txStyles>
    <p:titleStyle>
      <a:lvl1pPr algn="r" rtl="0" eaLnBrk="0" fontAlgn="base" latinLnBrk="1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latinLnBrk="1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2pPr>
      <a:lvl3pPr algn="r" rtl="0" eaLnBrk="0" fontAlgn="base" latinLnBrk="1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3pPr>
      <a:lvl4pPr algn="r" rtl="0" eaLnBrk="0" fontAlgn="base" latinLnBrk="1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4pPr>
      <a:lvl5pPr algn="r" rtl="0" eaLnBrk="0" fontAlgn="base" latinLnBrk="1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5pPr>
      <a:lvl6pPr marL="457200" algn="r" rtl="0" fontAlgn="base" latinLnBrk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6pPr>
      <a:lvl7pPr marL="914400" algn="r" rtl="0" fontAlgn="base" latinLnBrk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7pPr>
      <a:lvl8pPr marL="1371600" algn="r" rtl="0" fontAlgn="base" latinLnBrk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8pPr>
      <a:lvl9pPr marL="1828800" algn="r" rtl="0" fontAlgn="base" latinLnBrk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9pPr>
    </p:titleStyle>
    <p:bodyStyle>
      <a:lvl1pPr marL="508000" indent="-508000" algn="l" rtl="0" eaLnBrk="0" fontAlgn="base" latinLnBrk="1" hangingPunct="0">
        <a:spcBef>
          <a:spcPct val="20000"/>
        </a:spcBef>
        <a:spcAft>
          <a:spcPct val="0"/>
        </a:spcAft>
        <a:buAutoNum type="romanU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0" fontAlgn="base" latinLnBrk="1" hangingPunct="0">
        <a:spcBef>
          <a:spcPct val="20000"/>
        </a:spcBef>
        <a:spcAft>
          <a:spcPct val="0"/>
        </a:spcAft>
        <a:buAutoNum type="arabicPeriod"/>
        <a:defRPr kumimoji="1" sz="2800">
          <a:solidFill>
            <a:schemeClr val="tx1"/>
          </a:solidFill>
          <a:latin typeface="+mn-lt"/>
          <a:ea typeface="+mn-ea"/>
        </a:defRPr>
      </a:lvl2pPr>
      <a:lvl3pPr marL="1320800" indent="-406400" algn="l" rtl="0" eaLnBrk="0" fontAlgn="base" latinLnBrk="1" hangingPunct="0">
        <a:spcBef>
          <a:spcPct val="20000"/>
        </a:spcBef>
        <a:spcAft>
          <a:spcPct val="0"/>
        </a:spcAft>
        <a:buAutoNum type="arabicParenR"/>
        <a:defRPr kumimoji="1" sz="1600">
          <a:solidFill>
            <a:schemeClr val="tx1"/>
          </a:solidFill>
          <a:latin typeface="+mn-lt"/>
          <a:ea typeface="+mn-ea"/>
        </a:defRPr>
      </a:lvl3pPr>
      <a:lvl4pPr marL="1727200" indent="-355600" algn="l" rtl="0" eaLnBrk="0" fontAlgn="base" latinLnBrk="1" hangingPunct="0">
        <a:spcBef>
          <a:spcPct val="20000"/>
        </a:spcBef>
        <a:spcAft>
          <a:spcPct val="0"/>
        </a:spcAft>
        <a:buAutoNum type="circleNumDbPlain"/>
        <a:defRPr kumimoji="1" sz="1400">
          <a:solidFill>
            <a:schemeClr val="tx1"/>
          </a:solidFill>
          <a:latin typeface="+mn-lt"/>
          <a:ea typeface="+mn-ea"/>
        </a:defRPr>
      </a:lvl4pPr>
      <a:lvl5pPr marL="2133600" indent="-304800" algn="l" rtl="0" eaLnBrk="0" fontAlgn="base" latinLnBrk="1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umimoji="1" sz="1200">
          <a:solidFill>
            <a:schemeClr val="tx1"/>
          </a:solidFill>
          <a:latin typeface="+mn-lt"/>
          <a:ea typeface="+mn-ea"/>
        </a:defRPr>
      </a:lvl5pPr>
      <a:lvl6pPr marL="2590800" indent="-304800" algn="l" rtl="0" fontAlgn="base" latinLnBrk="1">
        <a:spcBef>
          <a:spcPct val="20000"/>
        </a:spcBef>
        <a:spcAft>
          <a:spcPct val="0"/>
        </a:spcAft>
        <a:buFont typeface="Wingdings" pitchFamily="2" charset="2"/>
        <a:buChar char="§"/>
        <a:defRPr kumimoji="1" sz="1200">
          <a:solidFill>
            <a:schemeClr val="tx1"/>
          </a:solidFill>
          <a:latin typeface="+mn-lt"/>
          <a:ea typeface="+mn-ea"/>
        </a:defRPr>
      </a:lvl6pPr>
      <a:lvl7pPr marL="3048000" indent="-304800" algn="l" rtl="0" fontAlgn="base" latinLnBrk="1">
        <a:spcBef>
          <a:spcPct val="20000"/>
        </a:spcBef>
        <a:spcAft>
          <a:spcPct val="0"/>
        </a:spcAft>
        <a:buFont typeface="Wingdings" pitchFamily="2" charset="2"/>
        <a:buChar char="§"/>
        <a:defRPr kumimoji="1" sz="1200">
          <a:solidFill>
            <a:schemeClr val="tx1"/>
          </a:solidFill>
          <a:latin typeface="+mn-lt"/>
          <a:ea typeface="+mn-ea"/>
        </a:defRPr>
      </a:lvl7pPr>
      <a:lvl8pPr marL="3505200" indent="-304800" algn="l" rtl="0" fontAlgn="base" latinLnBrk="1">
        <a:spcBef>
          <a:spcPct val="20000"/>
        </a:spcBef>
        <a:spcAft>
          <a:spcPct val="0"/>
        </a:spcAft>
        <a:buFont typeface="Wingdings" pitchFamily="2" charset="2"/>
        <a:buChar char="§"/>
        <a:defRPr kumimoji="1" sz="1200">
          <a:solidFill>
            <a:schemeClr val="tx1"/>
          </a:solidFill>
          <a:latin typeface="+mn-lt"/>
          <a:ea typeface="+mn-ea"/>
        </a:defRPr>
      </a:lvl8pPr>
      <a:lvl9pPr marL="3962400" indent="-304800" algn="l" rtl="0" fontAlgn="base" latinLnBrk="1">
        <a:spcBef>
          <a:spcPct val="20000"/>
        </a:spcBef>
        <a:spcAft>
          <a:spcPct val="0"/>
        </a:spcAft>
        <a:buFont typeface="Wingdings" pitchFamily="2" charset="2"/>
        <a:buChar char="§"/>
        <a:defRPr kumimoji="1"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1219930469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4095" y="241737"/>
            <a:ext cx="2744826" cy="2735646"/>
          </a:xfrm>
          <a:prstGeom prst="rect">
            <a:avLst/>
          </a:prstGeom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71775" y="295275"/>
            <a:ext cx="59150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95675" y="1392238"/>
            <a:ext cx="541178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  <a:p>
            <a:pPr lvl="4"/>
            <a:endParaRPr lang="en-US" altLang="ko-KR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3" r:id="rId1"/>
  </p:sldLayoutIdLst>
  <p:txStyles>
    <p:titleStyle>
      <a:lvl1pPr marL="711200" indent="-711200" algn="l" rtl="0" eaLnBrk="0" fontAlgn="base" latinLnBrk="1" hangingPunct="0">
        <a:spcBef>
          <a:spcPct val="0"/>
        </a:spcBef>
        <a:spcAft>
          <a:spcPct val="0"/>
        </a:spcAft>
        <a:buAutoNum type="romanUcPeriod"/>
        <a:defRPr kumimoji="1" sz="2800">
          <a:solidFill>
            <a:schemeClr val="tx2"/>
          </a:solidFill>
          <a:latin typeface="+mj-lt"/>
          <a:ea typeface="+mj-ea"/>
          <a:cs typeface="+mj-cs"/>
        </a:defRPr>
      </a:lvl1pPr>
      <a:lvl2pPr marL="711200" indent="-711200" algn="l" rtl="0" eaLnBrk="0" fontAlgn="base" latinLnBrk="1" hangingPunct="0">
        <a:spcBef>
          <a:spcPct val="0"/>
        </a:spcBef>
        <a:spcAft>
          <a:spcPct val="0"/>
        </a:spcAft>
        <a:buAutoNum type="romanUcPeriod"/>
        <a:defRPr kumimoji="1" sz="28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2pPr>
      <a:lvl3pPr marL="711200" indent="-711200" algn="l" rtl="0" eaLnBrk="0" fontAlgn="base" latinLnBrk="1" hangingPunct="0">
        <a:spcBef>
          <a:spcPct val="0"/>
        </a:spcBef>
        <a:spcAft>
          <a:spcPct val="0"/>
        </a:spcAft>
        <a:buAutoNum type="romanUcPeriod"/>
        <a:defRPr kumimoji="1" sz="28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3pPr>
      <a:lvl4pPr marL="711200" indent="-711200" algn="l" rtl="0" eaLnBrk="0" fontAlgn="base" latinLnBrk="1" hangingPunct="0">
        <a:spcBef>
          <a:spcPct val="0"/>
        </a:spcBef>
        <a:spcAft>
          <a:spcPct val="0"/>
        </a:spcAft>
        <a:buAutoNum type="romanUcPeriod"/>
        <a:defRPr kumimoji="1" sz="28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4pPr>
      <a:lvl5pPr marL="711200" indent="-711200" algn="l" rtl="0" eaLnBrk="0" fontAlgn="base" latinLnBrk="1" hangingPunct="0">
        <a:spcBef>
          <a:spcPct val="0"/>
        </a:spcBef>
        <a:spcAft>
          <a:spcPct val="0"/>
        </a:spcAft>
        <a:buAutoNum type="romanUcPeriod"/>
        <a:defRPr kumimoji="1" sz="28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5pPr>
      <a:lvl6pPr marL="1168400" indent="-711200" algn="l" rtl="0" fontAlgn="base" latinLnBrk="1">
        <a:spcBef>
          <a:spcPct val="0"/>
        </a:spcBef>
        <a:spcAft>
          <a:spcPct val="0"/>
        </a:spcAft>
        <a:buAutoNum type="romanUcPeriod"/>
        <a:defRPr kumimoji="1" sz="28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6pPr>
      <a:lvl7pPr marL="1625600" indent="-711200" algn="l" rtl="0" fontAlgn="base" latinLnBrk="1">
        <a:spcBef>
          <a:spcPct val="0"/>
        </a:spcBef>
        <a:spcAft>
          <a:spcPct val="0"/>
        </a:spcAft>
        <a:buAutoNum type="romanUcPeriod"/>
        <a:defRPr kumimoji="1" sz="28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7pPr>
      <a:lvl8pPr marL="2082800" indent="-711200" algn="l" rtl="0" fontAlgn="base" latinLnBrk="1">
        <a:spcBef>
          <a:spcPct val="0"/>
        </a:spcBef>
        <a:spcAft>
          <a:spcPct val="0"/>
        </a:spcAft>
        <a:buAutoNum type="romanUcPeriod"/>
        <a:defRPr kumimoji="1" sz="28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8pPr>
      <a:lvl9pPr marL="2540000" indent="-711200" algn="l" rtl="0" fontAlgn="base" latinLnBrk="1">
        <a:spcBef>
          <a:spcPct val="0"/>
        </a:spcBef>
        <a:spcAft>
          <a:spcPct val="0"/>
        </a:spcAft>
        <a:buAutoNum type="romanUcPeriod"/>
        <a:defRPr kumimoji="1" sz="2800">
          <a:solidFill>
            <a:schemeClr val="tx2"/>
          </a:solidFill>
          <a:latin typeface="HY헤드라인M" pitchFamily="18" charset="-127"/>
          <a:ea typeface="HY헤드라인M" pitchFamily="18" charset="-127"/>
        </a:defRPr>
      </a:lvl9pPr>
    </p:titleStyle>
    <p:bodyStyle>
      <a:lvl1pPr marL="508000" indent="-508000" algn="l" rtl="0" eaLnBrk="0" fontAlgn="base" latinLnBrk="1" hangingPunct="0">
        <a:spcBef>
          <a:spcPct val="20000"/>
        </a:spcBef>
        <a:spcAft>
          <a:spcPct val="0"/>
        </a:spcAft>
        <a:buAutoNum type="arabicPeriod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0" fontAlgn="base" latinLnBrk="1" hangingPunct="0">
        <a:spcBef>
          <a:spcPct val="20000"/>
        </a:spcBef>
        <a:spcAft>
          <a:spcPct val="0"/>
        </a:spcAft>
        <a:buAutoNum type="arabicParenR"/>
        <a:defRPr kumimoji="1" sz="2800">
          <a:solidFill>
            <a:schemeClr val="tx1"/>
          </a:solidFill>
          <a:latin typeface="+mn-lt"/>
          <a:ea typeface="+mn-ea"/>
        </a:defRPr>
      </a:lvl2pPr>
      <a:lvl3pPr marL="1320800" indent="-406400" algn="l" rtl="0" eaLnBrk="0" fontAlgn="base" latinLnBrk="1" hangingPunct="0">
        <a:spcBef>
          <a:spcPct val="20000"/>
        </a:spcBef>
        <a:spcAft>
          <a:spcPct val="0"/>
        </a:spcAft>
        <a:buAutoNum type="circleNumDbPlain"/>
        <a:defRPr kumimoji="1" sz="1600">
          <a:solidFill>
            <a:schemeClr val="tx1"/>
          </a:solidFill>
          <a:latin typeface="+mn-lt"/>
          <a:ea typeface="+mn-ea"/>
        </a:defRPr>
      </a:lvl3pPr>
      <a:lvl4pPr marL="1727200" indent="-355600" algn="l" rtl="0" eaLnBrk="0" fontAlgn="base" latinLnBrk="1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umimoji="1" sz="1400">
          <a:solidFill>
            <a:schemeClr val="tx1"/>
          </a:solidFill>
          <a:latin typeface="+mn-lt"/>
          <a:ea typeface="+mn-ea"/>
        </a:defRPr>
      </a:lvl4pPr>
      <a:lvl5pPr marL="2133600" indent="-304800" algn="l" rtl="0" eaLnBrk="0" fontAlgn="base" latinLnBrk="1" hangingPunct="0">
        <a:spcBef>
          <a:spcPct val="20000"/>
        </a:spcBef>
        <a:spcAft>
          <a:spcPct val="0"/>
        </a:spcAft>
        <a:buFont typeface="돋움" pitchFamily="50" charset="-127"/>
        <a:buChar char="-"/>
        <a:defRPr kumimoji="1" sz="1200">
          <a:solidFill>
            <a:schemeClr val="tx1"/>
          </a:solidFill>
          <a:latin typeface="+mn-lt"/>
          <a:ea typeface="+mn-ea"/>
        </a:defRPr>
      </a:lvl5pPr>
      <a:lvl6pPr marL="2590800" indent="-304800" algn="l" rtl="0" fontAlgn="base" latinLnBrk="1">
        <a:spcBef>
          <a:spcPct val="20000"/>
        </a:spcBef>
        <a:spcAft>
          <a:spcPct val="0"/>
        </a:spcAft>
        <a:buFont typeface="돋움" pitchFamily="50" charset="-127"/>
        <a:buChar char="-"/>
        <a:defRPr kumimoji="1" sz="1200">
          <a:solidFill>
            <a:schemeClr val="tx1"/>
          </a:solidFill>
          <a:latin typeface="+mn-lt"/>
          <a:ea typeface="+mn-ea"/>
        </a:defRPr>
      </a:lvl6pPr>
      <a:lvl7pPr marL="3048000" indent="-304800" algn="l" rtl="0" fontAlgn="base" latinLnBrk="1">
        <a:spcBef>
          <a:spcPct val="20000"/>
        </a:spcBef>
        <a:spcAft>
          <a:spcPct val="0"/>
        </a:spcAft>
        <a:buFont typeface="돋움" pitchFamily="50" charset="-127"/>
        <a:buChar char="-"/>
        <a:defRPr kumimoji="1" sz="1200">
          <a:solidFill>
            <a:schemeClr val="tx1"/>
          </a:solidFill>
          <a:latin typeface="+mn-lt"/>
          <a:ea typeface="+mn-ea"/>
        </a:defRPr>
      </a:lvl7pPr>
      <a:lvl8pPr marL="3505200" indent="-304800" algn="l" rtl="0" fontAlgn="base" latinLnBrk="1">
        <a:spcBef>
          <a:spcPct val="20000"/>
        </a:spcBef>
        <a:spcAft>
          <a:spcPct val="0"/>
        </a:spcAft>
        <a:buFont typeface="돋움" pitchFamily="50" charset="-127"/>
        <a:buChar char="-"/>
        <a:defRPr kumimoji="1" sz="1200">
          <a:solidFill>
            <a:schemeClr val="tx1"/>
          </a:solidFill>
          <a:latin typeface="+mn-lt"/>
          <a:ea typeface="+mn-ea"/>
        </a:defRPr>
      </a:lvl8pPr>
      <a:lvl9pPr marL="3962400" indent="-304800" algn="l" rtl="0" fontAlgn="base" latinLnBrk="1">
        <a:spcBef>
          <a:spcPct val="20000"/>
        </a:spcBef>
        <a:spcAft>
          <a:spcPct val="0"/>
        </a:spcAft>
        <a:buFont typeface="돋움" pitchFamily="50" charset="-127"/>
        <a:buChar char="-"/>
        <a:defRPr kumimoji="1"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9075" y="871347"/>
            <a:ext cx="8686800" cy="1600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b="1" dirty="0" smtClean="0"/>
              <a:t>한양대 경영대학원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b="1" dirty="0" smtClean="0"/>
              <a:t>G</a:t>
            </a:r>
            <a:r>
              <a:rPr lang="en-US" altLang="ko-KR" dirty="0" smtClean="0"/>
              <a:t>-</a:t>
            </a:r>
            <a:r>
              <a:rPr lang="en-US" altLang="ko-KR" b="1" dirty="0" smtClean="0"/>
              <a:t>CEO</a:t>
            </a:r>
            <a:r>
              <a:rPr lang="ko-KR" altLang="en-US" b="1" dirty="0" smtClean="0"/>
              <a:t>과정 법인설립 사업계획서</a:t>
            </a:r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1322070" y="6024819"/>
            <a:ext cx="5991225" cy="323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pPr algn="r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ko-KR" altLang="en-US" sz="1200" dirty="0" smtClean="0">
                <a:solidFill>
                  <a:schemeClr val="tx2"/>
                </a:solidFill>
                <a:latin typeface="굴림" pitchFamily="50" charset="-127"/>
                <a:ea typeface="굴림" pitchFamily="50" charset="-127"/>
              </a:rPr>
              <a:t>서울시  성동구 행당동 </a:t>
            </a:r>
            <a:r>
              <a:rPr lang="en-US" altLang="ko-KR" sz="1200" dirty="0" smtClean="0">
                <a:solidFill>
                  <a:schemeClr val="tx2"/>
                </a:solidFill>
                <a:latin typeface="굴림" pitchFamily="50" charset="-127"/>
                <a:ea typeface="굴림" pitchFamily="50" charset="-127"/>
              </a:rPr>
              <a:t>15-1 </a:t>
            </a:r>
            <a:r>
              <a:rPr lang="ko-KR" altLang="en-US" sz="1200" dirty="0" smtClean="0">
                <a:solidFill>
                  <a:schemeClr val="tx2"/>
                </a:solidFill>
                <a:latin typeface="굴림" pitchFamily="50" charset="-127"/>
                <a:ea typeface="굴림" pitchFamily="50" charset="-127"/>
              </a:rPr>
              <a:t>한양대학교 동문회관 </a:t>
            </a:r>
            <a:r>
              <a:rPr lang="en-US" altLang="ko-KR" sz="1200" dirty="0" smtClean="0">
                <a:solidFill>
                  <a:schemeClr val="tx2"/>
                </a:solidFill>
                <a:latin typeface="굴림" pitchFamily="50" charset="-127"/>
                <a:ea typeface="굴림" pitchFamily="50" charset="-127"/>
              </a:rPr>
              <a:t>411</a:t>
            </a:r>
            <a:r>
              <a:rPr lang="ko-KR" altLang="en-US" sz="1200" dirty="0" smtClean="0">
                <a:solidFill>
                  <a:schemeClr val="tx2"/>
                </a:solidFill>
                <a:latin typeface="굴림" pitchFamily="50" charset="-127"/>
                <a:ea typeface="굴림" pitchFamily="50" charset="-127"/>
              </a:rPr>
              <a:t>호 </a:t>
            </a:r>
            <a:r>
              <a:rPr lang="en-US" altLang="ko-KR" sz="1200" dirty="0" smtClean="0">
                <a:solidFill>
                  <a:schemeClr val="tx2"/>
                </a:solidFill>
                <a:latin typeface="굴림" pitchFamily="50" charset="-127"/>
                <a:ea typeface="굴림" pitchFamily="50" charset="-127"/>
              </a:rPr>
              <a:t>Tel : 02-2299-9325</a:t>
            </a:r>
            <a:endParaRPr lang="en-US" altLang="ko-KR" sz="1200" dirty="0">
              <a:solidFill>
                <a:schemeClr val="tx2"/>
              </a:solidFill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6" name="그림 5" descr="symbol_01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6726" y="3462527"/>
            <a:ext cx="2124533" cy="21164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1" name="제목 5"/>
          <p:cNvSpPr>
            <a:spLocks noGrp="1"/>
          </p:cNvSpPr>
          <p:nvPr>
            <p:ph type="title"/>
          </p:nvPr>
        </p:nvSpPr>
        <p:spPr>
          <a:xfrm>
            <a:off x="238125" y="115888"/>
            <a:ext cx="6564313" cy="531812"/>
          </a:xfrm>
        </p:spPr>
        <p:txBody>
          <a:bodyPr/>
          <a:lstStyle/>
          <a:p>
            <a:pPr eaLnBrk="1" hangingPunct="1"/>
            <a:r>
              <a:rPr lang="en-US" altLang="ko-KR" b="1" dirty="0" smtClean="0"/>
              <a:t>8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단계별 마케팅 계획 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000250" y="4335463"/>
            <a:ext cx="4538663" cy="292100"/>
          </a:xfrm>
          <a:prstGeom prst="rect">
            <a:avLst/>
          </a:prstGeom>
          <a:solidFill>
            <a:srgbClr val="EDD5AD">
              <a:alpha val="50195"/>
            </a:srgbClr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latinLnBrk="1" hangingPunct="1"/>
            <a:r>
              <a:rPr kumimoji="1" lang="en-US" altLang="ko-KR" sz="1400">
                <a:latin typeface="맑은 고딕" pitchFamily="50" charset="-127"/>
                <a:ea typeface="맑은 고딕" pitchFamily="50" charset="-127"/>
              </a:rPr>
              <a:t>1</a:t>
            </a:r>
            <a:r>
              <a:rPr kumimoji="1" lang="ko-KR" altLang="en-US" sz="1400">
                <a:latin typeface="맑은 고딕" pitchFamily="50" charset="-127"/>
                <a:ea typeface="맑은 고딕" pitchFamily="50" charset="-127"/>
              </a:rPr>
              <a:t>단계 </a:t>
            </a:r>
            <a:r>
              <a:rPr kumimoji="1" lang="en-US" altLang="ko-KR" sz="1400">
                <a:latin typeface="맑은 고딕" pitchFamily="50" charset="-127"/>
                <a:ea typeface="맑은 고딕" pitchFamily="50" charset="-127"/>
              </a:rPr>
              <a:t>: </a:t>
            </a:r>
            <a:r>
              <a:rPr kumimoji="1" lang="ko-KR" altLang="en-US" sz="1400">
                <a:latin typeface="맑은 고딕" pitchFamily="50" charset="-127"/>
                <a:ea typeface="맑은 고딕" pitchFamily="50" charset="-127"/>
              </a:rPr>
              <a:t>적극적인 마케팅 활동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209675" y="4625975"/>
            <a:ext cx="5329238" cy="1223963"/>
          </a:xfrm>
          <a:prstGeom prst="rect">
            <a:avLst/>
          </a:prstGeom>
          <a:noFill/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eaLnBrk="1" latinLnBrk="1" hangingPunct="1">
              <a:buClr>
                <a:schemeClr val="bg2"/>
              </a:buClr>
              <a:buFont typeface="Wingdings" pitchFamily="2" charset="2"/>
              <a:buChar char="l"/>
            </a:pPr>
            <a:r>
              <a:rPr kumimoji="1" lang="en-US" altLang="ko-KR" sz="1400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1" lang="ko-KR" altLang="en-US" sz="1400" dirty="0">
                <a:latin typeface="맑은 고딕" pitchFamily="50" charset="-127"/>
                <a:ea typeface="맑은 고딕" pitchFamily="50" charset="-127"/>
              </a:rPr>
              <a:t>인터넷 및 </a:t>
            </a:r>
            <a:r>
              <a:rPr kumimoji="1" lang="ko-KR" altLang="en-US" sz="1400" dirty="0" smtClean="0">
                <a:latin typeface="맑은 고딕" pitchFamily="50" charset="-127"/>
                <a:ea typeface="맑은 고딕" pitchFamily="50" charset="-127"/>
              </a:rPr>
              <a:t>언론 매체를 통해 </a:t>
            </a:r>
            <a:r>
              <a:rPr kumimoji="1" lang="ko-KR" altLang="en-US" sz="1400" dirty="0">
                <a:latin typeface="맑은 고딕" pitchFamily="50" charset="-127"/>
                <a:ea typeface="맑은 고딕" pitchFamily="50" charset="-127"/>
              </a:rPr>
              <a:t>보다 적극적인 </a:t>
            </a:r>
            <a:r>
              <a:rPr kumimoji="1" lang="ko-KR" altLang="en-US" sz="1400" dirty="0" smtClean="0">
                <a:latin typeface="맑은 고딕" pitchFamily="50" charset="-127"/>
                <a:ea typeface="맑은 고딕" pitchFamily="50" charset="-127"/>
              </a:rPr>
              <a:t>홍보 활동 </a:t>
            </a:r>
            <a:r>
              <a:rPr kumimoji="1" lang="ko-KR" altLang="en-US" sz="1400" dirty="0">
                <a:latin typeface="맑은 고딕" pitchFamily="50" charset="-127"/>
                <a:ea typeface="맑은 고딕" pitchFamily="50" charset="-127"/>
              </a:rPr>
              <a:t>계획</a:t>
            </a:r>
          </a:p>
          <a:p>
            <a:pPr algn="l" eaLnBrk="1" latinLnBrk="1" hangingPunct="1">
              <a:buClr>
                <a:schemeClr val="bg2"/>
              </a:buClr>
              <a:buFont typeface="Wingdings" pitchFamily="2" charset="2"/>
              <a:buChar char="l"/>
            </a:pPr>
            <a:endParaRPr kumimoji="1" lang="ko-KR" altLang="en-US" sz="1400" dirty="0"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buClr>
                <a:schemeClr val="bg2"/>
              </a:buClr>
              <a:buFont typeface="Wingdings" pitchFamily="2" charset="2"/>
              <a:buChar char="l"/>
            </a:pPr>
            <a:r>
              <a:rPr kumimoji="1" lang="ko-KR" altLang="en-US" sz="14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1" lang="ko-KR" altLang="en-US" sz="1400" dirty="0" smtClean="0">
                <a:latin typeface="맑은 고딕" pitchFamily="50" charset="-127"/>
                <a:ea typeface="맑은 고딕" pitchFamily="50" charset="-127"/>
              </a:rPr>
              <a:t>고객층 확보를 </a:t>
            </a:r>
            <a:r>
              <a:rPr kumimoji="1" lang="ko-KR" altLang="en-US" sz="1400" dirty="0">
                <a:latin typeface="맑은 고딕" pitchFamily="50" charset="-127"/>
                <a:ea typeface="맑은 고딕" pitchFamily="50" charset="-127"/>
              </a:rPr>
              <a:t>위해 이벤트를 적극적으로 활용할 계획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738438" y="2733675"/>
            <a:ext cx="4533900" cy="303213"/>
          </a:xfrm>
          <a:prstGeom prst="rect">
            <a:avLst/>
          </a:prstGeom>
          <a:solidFill>
            <a:srgbClr val="CCD3E6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latinLnBrk="1" hangingPunct="1"/>
            <a:r>
              <a:rPr kumimoji="1" lang="en-US" altLang="ko-KR" sz="1400" dirty="0">
                <a:latin typeface="맑은 고딕" pitchFamily="50" charset="-127"/>
                <a:ea typeface="맑은 고딕" pitchFamily="50" charset="-127"/>
              </a:rPr>
              <a:t>2</a:t>
            </a:r>
            <a:r>
              <a:rPr kumimoji="1" lang="ko-KR" altLang="en-US" sz="1400" dirty="0">
                <a:latin typeface="맑은 고딕" pitchFamily="50" charset="-127"/>
                <a:ea typeface="맑은 고딕" pitchFamily="50" charset="-127"/>
              </a:rPr>
              <a:t>단계 </a:t>
            </a:r>
            <a:r>
              <a:rPr kumimoji="1" lang="en-US" altLang="ko-KR" sz="1400" dirty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kumimoji="1" lang="ko-KR" altLang="en-US" sz="1400" dirty="0">
                <a:latin typeface="맑은 고딕" pitchFamily="50" charset="-127"/>
                <a:ea typeface="맑은 고딕" pitchFamily="50" charset="-127"/>
              </a:rPr>
              <a:t>핵심고객층 확보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946275" y="3036888"/>
            <a:ext cx="5329238" cy="982662"/>
          </a:xfrm>
          <a:prstGeom prst="rect">
            <a:avLst/>
          </a:prstGeom>
          <a:noFill/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eaLnBrk="1" latinLnBrk="1" hangingPunct="1">
              <a:buClr>
                <a:schemeClr val="bg2"/>
              </a:buClr>
              <a:buFont typeface="Wingdings" pitchFamily="2" charset="2"/>
              <a:buChar char="l"/>
            </a:pPr>
            <a:r>
              <a:rPr kumimoji="1" lang="en-US" altLang="ko-KR" sz="1400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1" lang="ko-KR" altLang="en-US" sz="1400" dirty="0" smtClean="0">
                <a:latin typeface="맑은 고딕" pitchFamily="50" charset="-127"/>
                <a:ea typeface="맑은 고딕" pitchFamily="50" charset="-127"/>
              </a:rPr>
              <a:t>주요 고객층 분석을 통한 </a:t>
            </a:r>
            <a:r>
              <a:rPr kumimoji="1" lang="ko-KR" altLang="en-US" sz="1400" dirty="0">
                <a:latin typeface="맑은 고딕" pitchFamily="50" charset="-127"/>
                <a:ea typeface="맑은 고딕" pitchFamily="50" charset="-127"/>
              </a:rPr>
              <a:t>적절한 </a:t>
            </a:r>
            <a:r>
              <a:rPr kumimoji="1" lang="ko-KR" altLang="en-US" sz="1400" dirty="0" err="1">
                <a:latin typeface="맑은 고딕" pitchFamily="50" charset="-127"/>
                <a:ea typeface="맑은 고딕" pitchFamily="50" charset="-127"/>
              </a:rPr>
              <a:t>컨텐츠</a:t>
            </a:r>
            <a:r>
              <a:rPr kumimoji="1" lang="ko-KR" altLang="en-US" sz="1400" dirty="0">
                <a:latin typeface="맑은 고딕" pitchFamily="50" charset="-127"/>
                <a:ea typeface="맑은 고딕" pitchFamily="50" charset="-127"/>
              </a:rPr>
              <a:t> 보강</a:t>
            </a:r>
          </a:p>
          <a:p>
            <a:pPr algn="l" eaLnBrk="1" latinLnBrk="1" hangingPunct="1">
              <a:buClr>
                <a:schemeClr val="bg2"/>
              </a:buClr>
              <a:buFont typeface="Wingdings" pitchFamily="2" charset="2"/>
              <a:buChar char="l"/>
            </a:pPr>
            <a:endParaRPr kumimoji="1" lang="ko-KR" altLang="en-US" sz="1400" dirty="0">
              <a:latin typeface="맑은 고딕" pitchFamily="50" charset="-127"/>
              <a:ea typeface="맑은 고딕" pitchFamily="50" charset="-127"/>
            </a:endParaRPr>
          </a:p>
          <a:p>
            <a:pPr algn="l" eaLnBrk="1" latinLnBrk="1" hangingPunct="1">
              <a:buClr>
                <a:schemeClr val="bg2"/>
              </a:buClr>
              <a:buFont typeface="Wingdings" pitchFamily="2" charset="2"/>
              <a:buChar char="l"/>
            </a:pPr>
            <a:r>
              <a:rPr kumimoji="1" lang="ko-KR" altLang="en-US" sz="1400" dirty="0">
                <a:latin typeface="맑은 고딕" pitchFamily="50" charset="-127"/>
                <a:ea typeface="맑은 고딕" pitchFamily="50" charset="-127"/>
              </a:rPr>
              <a:t> 원활한 커뮤니티 조성으로 회원들간 활발한 활동부여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521075" y="1379538"/>
            <a:ext cx="4529138" cy="288925"/>
          </a:xfrm>
          <a:prstGeom prst="rect">
            <a:avLst/>
          </a:prstGeom>
          <a:solidFill>
            <a:srgbClr val="89AF9B">
              <a:alpha val="50195"/>
            </a:srgbClr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latinLnBrk="1" hangingPunct="1"/>
            <a:r>
              <a:rPr kumimoji="1" lang="en-US" altLang="ko-KR" sz="1400" dirty="0">
                <a:latin typeface="맑은 고딕" pitchFamily="50" charset="-127"/>
                <a:ea typeface="맑은 고딕" pitchFamily="50" charset="-127"/>
              </a:rPr>
              <a:t>3</a:t>
            </a:r>
            <a:r>
              <a:rPr kumimoji="1" lang="ko-KR" altLang="en-US" sz="1400" dirty="0">
                <a:latin typeface="맑은 고딕" pitchFamily="50" charset="-127"/>
                <a:ea typeface="맑은 고딕" pitchFamily="50" charset="-127"/>
              </a:rPr>
              <a:t>단계 </a:t>
            </a:r>
            <a:r>
              <a:rPr kumimoji="1" lang="en-US" altLang="ko-KR" sz="1400" dirty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kumimoji="1" lang="ko-KR" altLang="en-US" sz="1400" dirty="0">
                <a:latin typeface="맑은 고딕" pitchFamily="50" charset="-127"/>
                <a:ea typeface="맑은 고딕" pitchFamily="50" charset="-127"/>
              </a:rPr>
              <a:t>새로운 수익을 창출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2730500" y="1668463"/>
            <a:ext cx="5329238" cy="719137"/>
          </a:xfrm>
          <a:prstGeom prst="rect">
            <a:avLst/>
          </a:prstGeom>
          <a:noFill/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eaLnBrk="1" latinLnBrk="1" hangingPunct="1">
              <a:buClr>
                <a:schemeClr val="bg2"/>
              </a:buClr>
              <a:buFont typeface="Wingdings" pitchFamily="2" charset="2"/>
              <a:buChar char="l"/>
            </a:pPr>
            <a:r>
              <a:rPr kumimoji="1" lang="en-US" altLang="ko-KR" sz="14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1" lang="ko-KR" altLang="en-US" sz="1400" dirty="0">
                <a:latin typeface="맑은 고딕" pitchFamily="50" charset="-127"/>
                <a:ea typeface="맑은 고딕" pitchFamily="50" charset="-127"/>
              </a:rPr>
              <a:t>새로이 수익을 창출할 수 있는 아이템을 개발</a:t>
            </a:r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 rot="19017708">
            <a:off x="1065213" y="3708400"/>
            <a:ext cx="935037" cy="287338"/>
          </a:xfrm>
          <a:prstGeom prst="curvedDownArrow">
            <a:avLst>
              <a:gd name="adj1" fmla="val 65083"/>
              <a:gd name="adj2" fmla="val 130165"/>
              <a:gd name="adj3" fmla="val 33333"/>
            </a:avLst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 sz="14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AutoShape 11"/>
          <p:cNvSpPr>
            <a:spLocks noChangeArrowheads="1"/>
          </p:cNvSpPr>
          <p:nvPr/>
        </p:nvSpPr>
        <p:spPr bwMode="auto">
          <a:xfrm rot="19017708">
            <a:off x="1857375" y="2101850"/>
            <a:ext cx="935038" cy="287338"/>
          </a:xfrm>
          <a:prstGeom prst="curvedDownArrow">
            <a:avLst>
              <a:gd name="adj1" fmla="val 65083"/>
              <a:gd name="adj2" fmla="val 130166"/>
              <a:gd name="adj3" fmla="val 33333"/>
            </a:avLst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 sz="14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1209675" y="4337050"/>
            <a:ext cx="814388" cy="288925"/>
          </a:xfrm>
          <a:prstGeom prst="rect">
            <a:avLst/>
          </a:prstGeom>
          <a:solidFill>
            <a:srgbClr val="E5C38B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latinLnBrk="1" hangingPunct="1"/>
            <a:r>
              <a:rPr kumimoji="1" lang="en-US" altLang="ko-KR" sz="1400" b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STEP1</a:t>
            </a: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1946275" y="2733675"/>
            <a:ext cx="814388" cy="303213"/>
          </a:xfrm>
          <a:prstGeom prst="rect">
            <a:avLst/>
          </a:prstGeom>
          <a:solidFill>
            <a:srgbClr val="8092C0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latinLnBrk="1" hangingPunct="1"/>
            <a:r>
              <a:rPr kumimoji="1" lang="en-US" altLang="ko-KR" sz="1400" b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STEP2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2730500" y="1379538"/>
            <a:ext cx="814388" cy="288925"/>
          </a:xfrm>
          <a:prstGeom prst="rect">
            <a:avLst/>
          </a:prstGeom>
          <a:solidFill>
            <a:srgbClr val="89AF9B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latinLnBrk="1" hangingPunct="1"/>
            <a:r>
              <a:rPr kumimoji="1" lang="en-US" altLang="ko-KR" sz="1400" b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STEP3</a:t>
            </a:r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 flipV="1">
            <a:off x="7042150" y="4235450"/>
            <a:ext cx="0" cy="1655763"/>
          </a:xfrm>
          <a:prstGeom prst="line">
            <a:avLst/>
          </a:prstGeom>
          <a:noFill/>
          <a:ln w="57150">
            <a:solidFill>
              <a:srgbClr val="CCD3E6"/>
            </a:solidFill>
            <a:round/>
            <a:headEnd/>
            <a:tailEnd type="triangle" w="med" len="med"/>
          </a:ln>
        </p:spPr>
        <p:txBody>
          <a:bodyPr wrap="none" tIns="45705" bIns="45705" anchor="ctr"/>
          <a:lstStyle/>
          <a:p>
            <a:endParaRPr lang="ko-KR" altLang="en-US" sz="14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 flipV="1">
            <a:off x="7762875" y="2603500"/>
            <a:ext cx="0" cy="3097213"/>
          </a:xfrm>
          <a:prstGeom prst="line">
            <a:avLst/>
          </a:prstGeom>
          <a:noFill/>
          <a:ln w="57150">
            <a:solidFill>
              <a:srgbClr val="89AF9B"/>
            </a:solidFill>
            <a:round/>
            <a:headEnd/>
            <a:tailEnd type="triangle" w="med" len="med"/>
          </a:ln>
        </p:spPr>
        <p:txBody>
          <a:bodyPr wrap="none" tIns="45705" bIns="45705" anchor="ctr"/>
          <a:lstStyle/>
          <a:p>
            <a:endParaRPr lang="ko-KR" altLang="en-US" sz="140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5"/>
          <p:cNvSpPr>
            <a:spLocks noGrp="1"/>
          </p:cNvSpPr>
          <p:nvPr>
            <p:ph type="title"/>
          </p:nvPr>
        </p:nvSpPr>
        <p:spPr>
          <a:xfrm>
            <a:off x="238125" y="115888"/>
            <a:ext cx="6564313" cy="531812"/>
          </a:xfrm>
        </p:spPr>
        <p:txBody>
          <a:bodyPr/>
          <a:lstStyle/>
          <a:p>
            <a:pPr eaLnBrk="1" hangingPunct="1"/>
            <a:r>
              <a:rPr lang="en-US" altLang="ko-KR" b="1" dirty="0" smtClean="0">
                <a:latin typeface="맑은 고딕"/>
                <a:ea typeface="맑은 고딕"/>
              </a:rPr>
              <a:t>9. </a:t>
            </a:r>
            <a:r>
              <a:rPr lang="ko-KR" altLang="en-US" b="1" dirty="0" smtClean="0">
                <a:latin typeface="맑은 고딕"/>
                <a:ea typeface="맑은 고딕"/>
              </a:rPr>
              <a:t>수익창출 </a:t>
            </a:r>
            <a:r>
              <a:rPr lang="en-US" altLang="ko-KR" b="1" dirty="0" smtClean="0">
                <a:latin typeface="맑은 고딕"/>
                <a:ea typeface="맑은 고딕"/>
              </a:rPr>
              <a:t>(</a:t>
            </a:r>
            <a:r>
              <a:rPr lang="ko-KR" altLang="en-US" b="1" dirty="0" smtClean="0">
                <a:latin typeface="맑은 고딕"/>
                <a:ea typeface="맑은 고딕"/>
              </a:rPr>
              <a:t>예상</a:t>
            </a:r>
            <a:r>
              <a:rPr lang="en-US" altLang="ko-KR" b="1" dirty="0" smtClean="0">
                <a:latin typeface="맑은 고딕"/>
                <a:ea typeface="맑은 고딕"/>
              </a:rPr>
              <a:t>)</a:t>
            </a:r>
            <a:endParaRPr lang="ko-KR" altLang="en-US" b="1" dirty="0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28650" y="1200150"/>
            <a:ext cx="851535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>
              <a:lnSpc>
                <a:spcPct val="150000"/>
              </a:lnSpc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gulim,dotum,seoul,Arial"/>
              </a:rPr>
              <a:t>☞ 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gulim,dotum,seoul,Arial"/>
              </a:rPr>
              <a:t>전체 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gulim,dotum,seoul,Arial"/>
              </a:rPr>
              <a:t>수업료 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gulim,dotum,seoul,Arial"/>
              </a:rPr>
              <a:t>600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gulim,dotum,seoul,Arial"/>
              </a:rPr>
              <a:t>만원 중 해외 세미나비용 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gulim,dotum,seoul,Arial"/>
              </a:rPr>
              <a:t>150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gulim,dotum,seoul,Arial"/>
              </a:rPr>
              <a:t>만원을 제외한 </a:t>
            </a:r>
            <a:endParaRPr lang="en-US" altLang="ko-KR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  <a:cs typeface="gulim,dotum,seoul,Arial"/>
            </a:endParaRPr>
          </a:p>
          <a:p>
            <a:pPr marL="342900" indent="-342900" algn="l">
              <a:lnSpc>
                <a:spcPct val="250000"/>
              </a:lnSpc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gulim,dotum,seoul,Arial"/>
              </a:rPr>
              <a:t>        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gulim,dotum,seoul,Arial"/>
              </a:rPr>
              <a:t>450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gulim,dotum,seoul,Arial"/>
              </a:rPr>
              <a:t>만원 중 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gulim,dotum,seoul,Arial"/>
              </a:rPr>
              <a:t>30%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gulim,dotum,seoul,Arial"/>
              </a:rPr>
              <a:t>를 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gulim,dotum,seoul,Arial"/>
              </a:rPr>
              <a:t> </a:t>
            </a: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gulim,dotum,seoul,Arial"/>
              </a:rPr>
              <a:t>학생 모집 수수료로 수취</a:t>
            </a:r>
            <a:endParaRPr lang="en-US" altLang="ko-KR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  <a:cs typeface="gulim,dotum,seoul,Arial"/>
            </a:endParaRPr>
          </a:p>
          <a:p>
            <a:pPr marL="342900" indent="-342900" algn="l">
              <a:lnSpc>
                <a:spcPct val="250000"/>
              </a:lnSpc>
            </a:pP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gulim,dotum,seoul,Arial"/>
              </a:rPr>
              <a:t>     </a:t>
            </a:r>
          </a:p>
          <a:p>
            <a:pPr marL="342900" indent="-342900" algn="l">
              <a:lnSpc>
                <a:spcPct val="250000"/>
              </a:lnSpc>
            </a:pP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  <a:cs typeface="gulim,dotum,seoul,Arial"/>
              </a:rPr>
              <a:t>    </a:t>
            </a:r>
          </a:p>
          <a:p>
            <a:pPr marL="342900" indent="-342900" algn="l">
              <a:lnSpc>
                <a:spcPct val="250000"/>
              </a:lnSpc>
            </a:pPr>
            <a:endParaRPr lang="en-US" altLang="ko-KR" sz="8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  <a:cs typeface="gulim,dotum,seoul,Arial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729342" y="2872011"/>
          <a:ext cx="7924800" cy="309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6102"/>
                <a:gridCol w="2010594"/>
                <a:gridCol w="4268104"/>
              </a:tblGrid>
              <a:tr h="5641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ysClr val="windowText" lastClr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구    분</a:t>
                      </a:r>
                      <a:endParaRPr lang="ko-KR" altLang="en-US" sz="1600" b="1" dirty="0">
                        <a:solidFill>
                          <a:sysClr val="windowText" lastClr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금   액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내     역</a:t>
                      </a:r>
                      <a:endParaRPr lang="ko-KR" altLang="en-US" sz="16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  <a:tr h="895597">
                <a:tc>
                  <a:txBody>
                    <a:bodyPr/>
                    <a:lstStyle/>
                    <a:p>
                      <a:pPr algn="ctr" latinLnBrk="1"/>
                      <a:endParaRPr lang="en-US" altLang="ko-KR" sz="16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6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6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인당</a:t>
                      </a:r>
                      <a:endParaRPr lang="ko-KR" altLang="en-US" sz="16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en-US" altLang="ko-KR" sz="16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r" latinLnBrk="1"/>
                      <a:r>
                        <a:rPr lang="en-US" altLang="ko-KR" sz="16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1,350,000</a:t>
                      </a:r>
                      <a:r>
                        <a:rPr lang="ko-KR" altLang="en-US" sz="16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원</a:t>
                      </a:r>
                      <a:endParaRPr lang="ko-KR" altLang="en-US" sz="16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600" b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en-US" altLang="ko-KR" sz="1600" b="0" dirty="0" smtClean="0">
                          <a:latin typeface="맑은 고딕" pitchFamily="50" charset="-127"/>
                          <a:ea typeface="맑은 고딕" pitchFamily="50" charset="-127"/>
                        </a:rPr>
                        <a:t>(6,000,000-1,500,000)</a:t>
                      </a:r>
                      <a:r>
                        <a:rPr lang="ko-KR" altLang="en-US" sz="1600" b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1600" b="0" dirty="0" smtClean="0">
                          <a:latin typeface="맑은 고딕" pitchFamily="50" charset="-127"/>
                          <a:ea typeface="맑은 고딕" pitchFamily="50" charset="-127"/>
                        </a:rPr>
                        <a:t>x </a:t>
                      </a:r>
                      <a:r>
                        <a:rPr lang="en-US" altLang="ko-KR" sz="1600" b="0" dirty="0" smtClean="0">
                          <a:latin typeface="맑은 고딕" pitchFamily="50" charset="-127"/>
                          <a:ea typeface="맑은 고딕" pitchFamily="50" charset="-127"/>
                        </a:rPr>
                        <a:t>30%</a:t>
                      </a:r>
                      <a:endParaRPr lang="ko-KR" altLang="en-US" sz="1600" b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  <a:tr h="892194">
                <a:tc>
                  <a:txBody>
                    <a:bodyPr/>
                    <a:lstStyle/>
                    <a:p>
                      <a:pPr algn="ctr" latinLnBrk="1"/>
                      <a:endParaRPr lang="en-US" altLang="ko-KR" sz="16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학기별</a:t>
                      </a:r>
                      <a:endParaRPr lang="ko-KR" altLang="en-US" sz="16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en-US" altLang="ko-KR" sz="16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r" latinLnBrk="1"/>
                      <a:r>
                        <a:rPr lang="en-US" altLang="ko-KR" sz="16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67,500,000</a:t>
                      </a:r>
                      <a:r>
                        <a:rPr lang="ko-KR" altLang="en-US" sz="16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원</a:t>
                      </a:r>
                      <a:endParaRPr lang="ko-KR" altLang="en-US" sz="16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맑은 고딕" pitchFamily="50" charset="-127"/>
                          <a:ea typeface="맑은 고딕" pitchFamily="50" charset="-127"/>
                        </a:rPr>
                        <a:t>(6,000,000-1,500,000)</a:t>
                      </a:r>
                      <a:r>
                        <a:rPr lang="ko-KR" altLang="en-US" sz="1600" b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1600" b="0" dirty="0" smtClean="0">
                          <a:latin typeface="맑은 고딕" pitchFamily="50" charset="-127"/>
                          <a:ea typeface="맑은 고딕" pitchFamily="50" charset="-127"/>
                        </a:rPr>
                        <a:t>x 30%</a:t>
                      </a:r>
                      <a:r>
                        <a:rPr lang="ko-KR" altLang="en-US" sz="1600" b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1600" b="0" dirty="0" smtClean="0">
                          <a:latin typeface="맑은 고딕" pitchFamily="50" charset="-127"/>
                          <a:ea typeface="맑은 고딕" pitchFamily="50" charset="-127"/>
                        </a:rPr>
                        <a:t>x 50</a:t>
                      </a:r>
                      <a:r>
                        <a:rPr lang="ko-KR" altLang="en-US" sz="1600" b="0" dirty="0" smtClean="0">
                          <a:latin typeface="맑은 고딕" pitchFamily="50" charset="-127"/>
                          <a:ea typeface="맑은 고딕" pitchFamily="50" charset="-127"/>
                        </a:rPr>
                        <a:t>명</a:t>
                      </a:r>
                      <a:endParaRPr lang="ko-KR" altLang="en-US" sz="1600" b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  <a:tr h="741401">
                <a:tc>
                  <a:txBody>
                    <a:bodyPr/>
                    <a:lstStyle/>
                    <a:p>
                      <a:pPr algn="ctr" latinLnBrk="1"/>
                      <a:endParaRPr lang="en-US" altLang="ko-KR" sz="16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ctr" latinLnBrk="1"/>
                      <a:r>
                        <a:rPr lang="ko-KR" altLang="en-US" sz="16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연도별</a:t>
                      </a:r>
                      <a:endParaRPr lang="ko-KR" altLang="en-US" sz="16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en-US" altLang="ko-KR" sz="16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r" latinLnBrk="1"/>
                      <a:r>
                        <a:rPr lang="en-US" altLang="ko-KR" sz="16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135,000,000</a:t>
                      </a:r>
                      <a:r>
                        <a:rPr lang="ko-KR" altLang="en-US" sz="16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원</a:t>
                      </a:r>
                      <a:endParaRPr lang="ko-KR" altLang="en-US" sz="16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맑은 고딕" pitchFamily="50" charset="-127"/>
                          <a:ea typeface="맑은 고딕" pitchFamily="50" charset="-127"/>
                        </a:rPr>
                        <a:t>(6,000,000-1,500,000)</a:t>
                      </a:r>
                      <a:r>
                        <a:rPr lang="ko-KR" altLang="en-US" sz="1600" b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1600" b="0" dirty="0" smtClean="0">
                          <a:latin typeface="맑은 고딕" pitchFamily="50" charset="-127"/>
                          <a:ea typeface="맑은 고딕" pitchFamily="50" charset="-127"/>
                        </a:rPr>
                        <a:t>x 30%</a:t>
                      </a:r>
                      <a:r>
                        <a:rPr lang="ko-KR" altLang="en-US" sz="1600" b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1600" b="0" dirty="0" smtClean="0">
                          <a:latin typeface="맑은 고딕" pitchFamily="50" charset="-127"/>
                          <a:ea typeface="맑은 고딕" pitchFamily="50" charset="-127"/>
                        </a:rPr>
                        <a:t>x 50</a:t>
                      </a:r>
                      <a:r>
                        <a:rPr lang="ko-KR" altLang="en-US" sz="1600" b="0" dirty="0" smtClean="0">
                          <a:latin typeface="맑은 고딕" pitchFamily="50" charset="-127"/>
                          <a:ea typeface="맑은 고딕" pitchFamily="50" charset="-127"/>
                        </a:rPr>
                        <a:t>명</a:t>
                      </a:r>
                      <a:r>
                        <a:rPr lang="ko-KR" altLang="en-US" sz="1600" b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1600" b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x 2</a:t>
                      </a:r>
                      <a:r>
                        <a:rPr lang="ko-KR" altLang="en-US" sz="1600" b="0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학기</a:t>
                      </a:r>
                      <a:endParaRPr lang="ko-KR" altLang="en-US" sz="1600" b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5"/>
          <p:cNvSpPr>
            <a:spLocks noGrp="1"/>
          </p:cNvSpPr>
          <p:nvPr>
            <p:ph type="title"/>
          </p:nvPr>
        </p:nvSpPr>
        <p:spPr>
          <a:xfrm>
            <a:off x="238125" y="115888"/>
            <a:ext cx="6564313" cy="531812"/>
          </a:xfrm>
        </p:spPr>
        <p:txBody>
          <a:bodyPr/>
          <a:lstStyle/>
          <a:p>
            <a:pPr eaLnBrk="1" hangingPunct="1"/>
            <a:r>
              <a:rPr lang="en-US" altLang="ko-KR" b="1" dirty="0" smtClean="0">
                <a:latin typeface="맑은 고딕"/>
                <a:ea typeface="맑은 고딕"/>
              </a:rPr>
              <a:t>10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지출 </a:t>
            </a:r>
            <a:r>
              <a:rPr lang="ko-KR" altLang="en-US" b="1" dirty="0" err="1" smtClean="0"/>
              <a:t>예상안</a:t>
            </a:r>
            <a:endParaRPr lang="ko-KR" altLang="en-US" b="1" dirty="0" smtClean="0"/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70116" y="1066800"/>
          <a:ext cx="8545283" cy="4702629"/>
        </p:xfrm>
        <a:graphic>
          <a:graphicData uri="http://schemas.openxmlformats.org/drawingml/2006/table">
            <a:tbl>
              <a:tblPr/>
              <a:tblGrid>
                <a:gridCol w="620484"/>
                <a:gridCol w="1879496"/>
                <a:gridCol w="1549504"/>
                <a:gridCol w="2528793"/>
                <a:gridCol w="565366"/>
                <a:gridCol w="1401640"/>
              </a:tblGrid>
              <a:tr h="51637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구분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내용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월 예상비용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비고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월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</a:t>
                      </a:r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년 예상비용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41310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월고정비</a:t>
                      </a:r>
                    </a:p>
                  </a:txBody>
                  <a:tcPr marL="7350" marR="7350" marT="735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인건비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    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3,000,000 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70C0"/>
                          </a:solidFill>
                          <a:latin typeface="맑은 고딕"/>
                        </a:rPr>
                        <a:t>　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12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b="0" i="0" u="none" strike="noStrike">
                          <a:solidFill>
                            <a:srgbClr val="632523"/>
                          </a:solidFill>
                          <a:latin typeface="맑은 고딕"/>
                        </a:rPr>
                        <a:t>                 </a:t>
                      </a:r>
                      <a:r>
                        <a:rPr lang="en-US" altLang="ko-KR" sz="1100" b="0" i="0" u="none" strike="noStrike">
                          <a:solidFill>
                            <a:srgbClr val="632523"/>
                          </a:solidFill>
                          <a:latin typeface="맑은 고딕"/>
                        </a:rPr>
                        <a:t>36,000,000 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4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사무실임대료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        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81,000 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70C0"/>
                          </a:solidFill>
                          <a:latin typeface="맑은 고딕"/>
                        </a:rPr>
                        <a:t>　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12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b="0" i="0" u="none" strike="noStrike" dirty="0">
                          <a:solidFill>
                            <a:srgbClr val="632523"/>
                          </a:solidFill>
                          <a:latin typeface="맑은 고딕"/>
                        </a:rPr>
                        <a:t>                    </a:t>
                      </a:r>
                      <a:r>
                        <a:rPr lang="en-US" altLang="ko-KR" sz="1100" b="0" i="0" u="none" strike="noStrike" dirty="0">
                          <a:solidFill>
                            <a:srgbClr val="632523"/>
                          </a:solidFill>
                          <a:latin typeface="맑은 고딕"/>
                        </a:rPr>
                        <a:t>972,000 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전화비등 공과금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      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170,000 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70C0"/>
                          </a:solidFill>
                          <a:latin typeface="맑은 고딕"/>
                        </a:rPr>
                        <a:t> 인터넷</a:t>
                      </a:r>
                      <a:r>
                        <a:rPr lang="en-US" altLang="ko-KR" sz="1100" b="0" i="0" u="none" strike="noStrike">
                          <a:solidFill>
                            <a:srgbClr val="0070C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70C0"/>
                          </a:solidFill>
                          <a:latin typeface="맑은 고딕"/>
                        </a:rPr>
                        <a:t>문자발송비용 포함 총 </a:t>
                      </a:r>
                      <a:r>
                        <a:rPr lang="en-US" altLang="ko-KR" sz="1100" b="0" i="0" u="none" strike="noStrike">
                          <a:solidFill>
                            <a:srgbClr val="0070C0"/>
                          </a:solidFill>
                          <a:latin typeface="맑은 고딕"/>
                        </a:rPr>
                        <a:t>2</a:t>
                      </a:r>
                      <a:r>
                        <a:rPr lang="ko-KR" altLang="en-US" sz="1100" b="0" i="0" u="none" strike="noStrike">
                          <a:solidFill>
                            <a:srgbClr val="0070C0"/>
                          </a:solidFill>
                          <a:latin typeface="맑은 고딕"/>
                        </a:rPr>
                        <a:t>대 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12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b="0" i="0" u="none" strike="noStrike" dirty="0">
                          <a:solidFill>
                            <a:srgbClr val="632523"/>
                          </a:solidFill>
                          <a:latin typeface="맑은 고딕"/>
                        </a:rPr>
                        <a:t>                  </a:t>
                      </a:r>
                      <a:r>
                        <a:rPr lang="en-US" altLang="ko-KR" sz="1100" b="0" i="0" u="none" strike="noStrike" dirty="0">
                          <a:solidFill>
                            <a:srgbClr val="632523"/>
                          </a:solidFill>
                          <a:latin typeface="맑은 고딕"/>
                        </a:rPr>
                        <a:t>2,040,000 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4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소모품 및 기타 잡비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      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100,000 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70C0"/>
                          </a:solidFill>
                          <a:latin typeface="맑은 고딕"/>
                        </a:rPr>
                        <a:t> </a:t>
                      </a:r>
                      <a:r>
                        <a:rPr lang="ko-KR" altLang="en-US" sz="1100" b="0" i="0" u="none" strike="noStrike" dirty="0" err="1">
                          <a:solidFill>
                            <a:srgbClr val="0070C0"/>
                          </a:solidFill>
                          <a:latin typeface="맑은 고딕"/>
                        </a:rPr>
                        <a:t>문구류</a:t>
                      </a:r>
                      <a:r>
                        <a:rPr lang="en-US" altLang="ko-KR" sz="1100" b="0" i="0" u="none" strike="noStrike" dirty="0">
                          <a:solidFill>
                            <a:srgbClr val="0070C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70C0"/>
                          </a:solidFill>
                          <a:latin typeface="맑은 고딕"/>
                        </a:rPr>
                        <a:t>물</a:t>
                      </a:r>
                      <a:r>
                        <a:rPr lang="en-US" altLang="ko-KR" sz="1100" b="0" i="0" u="none" strike="noStrike" dirty="0">
                          <a:solidFill>
                            <a:srgbClr val="0070C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70C0"/>
                          </a:solidFill>
                          <a:latin typeface="맑은 고딕"/>
                        </a:rPr>
                        <a:t>종이컵</a:t>
                      </a:r>
                      <a:r>
                        <a:rPr lang="en-US" altLang="ko-KR" sz="1100" b="0" i="0" u="none" strike="noStrike" dirty="0">
                          <a:solidFill>
                            <a:srgbClr val="0070C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70C0"/>
                          </a:solidFill>
                          <a:latin typeface="맑은 고딕"/>
                        </a:rPr>
                        <a:t>커피 등 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12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b="0" i="0" u="none" strike="noStrike" dirty="0">
                          <a:solidFill>
                            <a:srgbClr val="632523"/>
                          </a:solidFill>
                          <a:latin typeface="맑은 고딕"/>
                        </a:rPr>
                        <a:t>                  </a:t>
                      </a:r>
                      <a:r>
                        <a:rPr lang="en-US" altLang="ko-KR" sz="1100" b="0" i="0" u="none" strike="noStrike" dirty="0">
                          <a:solidFill>
                            <a:srgbClr val="632523"/>
                          </a:solidFill>
                          <a:latin typeface="맑은 고딕"/>
                        </a:rPr>
                        <a:t>1,200,000 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9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마케팅</a:t>
                      </a:r>
                    </a:p>
                  </a:txBody>
                  <a:tcPr marL="7350" marR="7350" marT="735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마케팅비용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500,000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70C0"/>
                          </a:solidFill>
                          <a:latin typeface="맑은 고딕"/>
                        </a:rPr>
                        <a:t>DM </a:t>
                      </a:r>
                      <a:r>
                        <a:rPr lang="ko-KR" altLang="en-US" sz="1100" b="0" i="0" u="none" strike="noStrike" dirty="0">
                          <a:solidFill>
                            <a:srgbClr val="0070C0"/>
                          </a:solidFill>
                          <a:latin typeface="맑은 고딕"/>
                        </a:rPr>
                        <a:t>발송 및 기타 마케팅비용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12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b="0" i="0" u="none" strike="noStrike" dirty="0">
                          <a:solidFill>
                            <a:srgbClr val="632523"/>
                          </a:solidFill>
                          <a:latin typeface="맑은 고딕"/>
                        </a:rPr>
                        <a:t>                  </a:t>
                      </a:r>
                      <a:r>
                        <a:rPr lang="en-US" altLang="ko-KR" sz="1100" b="0" i="0" u="none" strike="noStrike" dirty="0">
                          <a:solidFill>
                            <a:srgbClr val="632523"/>
                          </a:solidFill>
                          <a:latin typeface="맑은 고딕"/>
                        </a:rPr>
                        <a:t>6,000,000 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홍보물 제작비용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333,000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 err="1">
                          <a:solidFill>
                            <a:srgbClr val="0070C0"/>
                          </a:solidFill>
                          <a:latin typeface="맑은 고딕"/>
                        </a:rPr>
                        <a:t>브러셔등</a:t>
                      </a:r>
                      <a:r>
                        <a:rPr lang="ko-KR" altLang="en-US" sz="1100" b="0" i="0" u="none" strike="noStrike" dirty="0">
                          <a:solidFill>
                            <a:srgbClr val="0070C0"/>
                          </a:solidFill>
                          <a:latin typeface="맑은 고딕"/>
                        </a:rPr>
                        <a:t> 제작비용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12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b="0" i="0" u="none" strike="noStrike" dirty="0">
                          <a:solidFill>
                            <a:srgbClr val="632523"/>
                          </a:solidFill>
                          <a:latin typeface="맑은 고딕"/>
                        </a:rPr>
                        <a:t>                  </a:t>
                      </a:r>
                      <a:r>
                        <a:rPr lang="en-US" altLang="ko-KR" sz="1100" b="0" i="0" u="none" strike="noStrike" dirty="0">
                          <a:solidFill>
                            <a:srgbClr val="632523"/>
                          </a:solidFill>
                          <a:latin typeface="맑은 고딕"/>
                        </a:rPr>
                        <a:t>3,996,000 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92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판공비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판공비 및 접대비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    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1,000,000 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70C0"/>
                          </a:solidFill>
                          <a:latin typeface="맑은 고딕"/>
                        </a:rPr>
                        <a:t>　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12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b="0" i="0" u="none" strike="noStrike" dirty="0">
                          <a:solidFill>
                            <a:srgbClr val="632523"/>
                          </a:solidFill>
                          <a:latin typeface="맑은 고딕"/>
                        </a:rPr>
                        <a:t>                 </a:t>
                      </a:r>
                      <a:r>
                        <a:rPr lang="en-US" altLang="ko-KR" sz="1100" b="0" i="0" u="none" strike="noStrike" dirty="0">
                          <a:solidFill>
                            <a:srgbClr val="632523"/>
                          </a:solidFill>
                          <a:latin typeface="맑은 고딕"/>
                        </a:rPr>
                        <a:t>12,000,000 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79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세금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법인세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,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부가세 및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4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대보험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    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1,000,000 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70C0"/>
                          </a:solidFill>
                          <a:latin typeface="맑은 고딕"/>
                        </a:rPr>
                        <a:t> 과세표준 </a:t>
                      </a:r>
                      <a:r>
                        <a:rPr lang="en-US" altLang="ko-KR" sz="1100" b="0" i="0" u="none" strike="noStrike" dirty="0">
                          <a:solidFill>
                            <a:srgbClr val="0070C0"/>
                          </a:solidFill>
                          <a:latin typeface="맑은 고딕"/>
                        </a:rPr>
                        <a:t>2</a:t>
                      </a:r>
                      <a:r>
                        <a:rPr lang="ko-KR" altLang="en-US" sz="1100" b="0" i="0" u="none" strike="noStrike" dirty="0" err="1">
                          <a:solidFill>
                            <a:srgbClr val="0070C0"/>
                          </a:solidFill>
                          <a:latin typeface="맑은 고딕"/>
                        </a:rPr>
                        <a:t>억인하</a:t>
                      </a:r>
                      <a:r>
                        <a:rPr lang="ko-KR" altLang="en-US" sz="1100" b="0" i="0" u="none" strike="noStrike" dirty="0">
                          <a:solidFill>
                            <a:srgbClr val="0070C0"/>
                          </a:solidFill>
                          <a:latin typeface="맑은 고딕"/>
                        </a:rPr>
                        <a:t> 법인세율 </a:t>
                      </a:r>
                      <a:r>
                        <a:rPr lang="en-US" altLang="ko-KR" sz="1100" b="0" i="0" u="none" strike="noStrike" dirty="0">
                          <a:solidFill>
                            <a:srgbClr val="0070C0"/>
                          </a:solidFill>
                          <a:latin typeface="맑은 고딕"/>
                        </a:rPr>
                        <a:t>10% 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12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b="0" i="0" u="none" strike="noStrike" dirty="0">
                          <a:solidFill>
                            <a:srgbClr val="632523"/>
                          </a:solidFill>
                          <a:latin typeface="맑은 고딕"/>
                        </a:rPr>
                        <a:t>                 </a:t>
                      </a:r>
                      <a:r>
                        <a:rPr lang="en-US" altLang="ko-KR" sz="1100" b="0" i="0" u="none" strike="noStrike" dirty="0">
                          <a:solidFill>
                            <a:srgbClr val="632523"/>
                          </a:solidFill>
                          <a:latin typeface="맑은 고딕"/>
                        </a:rPr>
                        <a:t>12,000,000 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5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상품권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상품권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    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1,500,000 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70C0"/>
                          </a:solidFill>
                          <a:latin typeface="맑은 고딕"/>
                        </a:rPr>
                        <a:t> 동문추천 상품권 구매</a:t>
                      </a:r>
                      <a:r>
                        <a:rPr lang="en-US" altLang="ko-KR" sz="1100" b="0" i="0" u="none" strike="noStrike" dirty="0">
                          <a:solidFill>
                            <a:srgbClr val="0070C0"/>
                          </a:solidFill>
                          <a:latin typeface="맑은 고딕"/>
                        </a:rPr>
                        <a:t>(</a:t>
                      </a:r>
                      <a:r>
                        <a:rPr lang="ko-KR" altLang="en-US" sz="1100" b="0" i="0" u="none" strike="noStrike" dirty="0">
                          <a:solidFill>
                            <a:srgbClr val="0070C0"/>
                          </a:solidFill>
                          <a:latin typeface="맑은 고딕"/>
                        </a:rPr>
                        <a:t>년 </a:t>
                      </a:r>
                      <a:r>
                        <a:rPr lang="en-US" altLang="ko-KR" sz="1100" b="0" i="0" u="none" strike="noStrike" dirty="0">
                          <a:solidFill>
                            <a:srgbClr val="0070C0"/>
                          </a:solidFill>
                          <a:latin typeface="맑은 고딕"/>
                        </a:rPr>
                        <a:t>38</a:t>
                      </a:r>
                      <a:r>
                        <a:rPr lang="ko-KR" altLang="en-US" sz="1100" b="0" i="0" u="none" strike="noStrike" dirty="0">
                          <a:solidFill>
                            <a:srgbClr val="0070C0"/>
                          </a:solidFill>
                          <a:latin typeface="맑은 고딕"/>
                        </a:rPr>
                        <a:t>명 예상</a:t>
                      </a:r>
                      <a:r>
                        <a:rPr lang="en-US" altLang="ko-KR" sz="1100" b="0" i="0" u="none" strike="noStrike" dirty="0">
                          <a:solidFill>
                            <a:srgbClr val="0070C0"/>
                          </a:solidFill>
                          <a:latin typeface="맑은 고딕"/>
                        </a:rPr>
                        <a:t>) 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12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b="0" i="0" u="none" strike="noStrike" dirty="0">
                          <a:solidFill>
                            <a:srgbClr val="632523"/>
                          </a:solidFill>
                          <a:latin typeface="맑은 고딕"/>
                        </a:rPr>
                        <a:t>                 </a:t>
                      </a:r>
                      <a:r>
                        <a:rPr lang="en-US" altLang="ko-KR" sz="1100" b="0" i="0" u="none" strike="noStrike" dirty="0">
                          <a:solidFill>
                            <a:srgbClr val="632523"/>
                          </a:solidFill>
                          <a:latin typeface="맑은 고딕"/>
                        </a:rPr>
                        <a:t>18,000,000 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01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총합계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    </a:t>
                      </a:r>
                      <a:r>
                        <a:rPr lang="en-US" altLang="ko-KR" sz="1100" b="1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7,684,000 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　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　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b="1" i="0" u="none" strike="noStrike" dirty="0">
                          <a:solidFill>
                            <a:srgbClr val="632523"/>
                          </a:solidFill>
                          <a:latin typeface="맑은 고딕"/>
                        </a:rPr>
                        <a:t>               </a:t>
                      </a:r>
                      <a:r>
                        <a:rPr lang="en-US" altLang="ko-KR" sz="1100" b="1" i="0" u="none" strike="noStrike" dirty="0">
                          <a:solidFill>
                            <a:srgbClr val="632523"/>
                          </a:solidFill>
                          <a:latin typeface="맑은 고딕"/>
                        </a:rPr>
                        <a:t>92,208,000 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385847" y="5957501"/>
            <a:ext cx="39140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dirty="0" smtClean="0"/>
              <a:t>* 손익분기점은 </a:t>
            </a:r>
            <a:r>
              <a:rPr lang="en-US" altLang="ko-KR" sz="1400" dirty="0" smtClean="0"/>
              <a:t>1</a:t>
            </a:r>
            <a:r>
              <a:rPr lang="ko-KR" altLang="en-US" sz="1400" dirty="0" smtClean="0"/>
              <a:t>년 신입 모집 학생수 </a:t>
            </a:r>
            <a:r>
              <a:rPr lang="en-US" altLang="ko-KR" sz="1400" dirty="0" smtClean="0"/>
              <a:t>70</a:t>
            </a:r>
            <a:r>
              <a:rPr lang="ko-KR" altLang="en-US" sz="1400" dirty="0" smtClean="0"/>
              <a:t>명임</a:t>
            </a:r>
            <a:endParaRPr lang="ko-KR" altLang="en-US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30623" y="280797"/>
            <a:ext cx="1857376" cy="6477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ko-KR" altLang="en-US" b="1" dirty="0" smtClean="0"/>
              <a:t>목  차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251960" y="1007364"/>
            <a:ext cx="4362450" cy="6137148"/>
          </a:xfrm>
        </p:spPr>
        <p:txBody>
          <a:bodyPr/>
          <a:lstStyle/>
          <a:p>
            <a:pPr lvl="1">
              <a:lnSpc>
                <a:spcPct val="200000"/>
              </a:lnSpc>
            </a:pPr>
            <a:r>
              <a:rPr lang="ko-KR" altLang="en-US" sz="1600" b="1" dirty="0" smtClean="0"/>
              <a:t>법인설립 개요</a:t>
            </a:r>
            <a:endParaRPr lang="en-US" altLang="ko-KR" sz="1600" b="1" dirty="0" smtClean="0"/>
          </a:p>
          <a:p>
            <a:pPr lvl="1">
              <a:lnSpc>
                <a:spcPct val="200000"/>
              </a:lnSpc>
            </a:pPr>
            <a:r>
              <a:rPr lang="ko-KR" altLang="en-US" sz="1600" b="1" dirty="0" smtClean="0"/>
              <a:t>진행예정 주요사업</a:t>
            </a:r>
            <a:endParaRPr lang="en-US" altLang="ko-KR" sz="1600" b="1" dirty="0" smtClean="0"/>
          </a:p>
          <a:p>
            <a:pPr lvl="1">
              <a:lnSpc>
                <a:spcPct val="200000"/>
              </a:lnSpc>
            </a:pPr>
            <a:r>
              <a:rPr lang="ko-KR" altLang="en-US" sz="1600" b="1" dirty="0" smtClean="0"/>
              <a:t>사업의 목적</a:t>
            </a:r>
            <a:endParaRPr lang="en-US" altLang="ko-KR" sz="1600" b="1" dirty="0" smtClean="0"/>
          </a:p>
          <a:p>
            <a:pPr lvl="1">
              <a:lnSpc>
                <a:spcPct val="200000"/>
              </a:lnSpc>
            </a:pPr>
            <a:r>
              <a:rPr lang="ko-KR" altLang="en-US" sz="1600" b="1" dirty="0" smtClean="0"/>
              <a:t>회사의 역할</a:t>
            </a:r>
            <a:endParaRPr lang="en-US" altLang="ko-KR" sz="1600" b="1" dirty="0" smtClean="0"/>
          </a:p>
          <a:p>
            <a:pPr lvl="1">
              <a:lnSpc>
                <a:spcPct val="200000"/>
              </a:lnSpc>
            </a:pPr>
            <a:r>
              <a:rPr lang="en-US" altLang="ko-KR" sz="1600" b="1" dirty="0" smtClean="0"/>
              <a:t>4</a:t>
            </a:r>
            <a:r>
              <a:rPr lang="en-US" altLang="ko-KR" sz="1600" b="1" dirty="0" smtClean="0"/>
              <a:t>P </a:t>
            </a:r>
            <a:r>
              <a:rPr lang="ko-KR" altLang="en-US" sz="1600" b="1" dirty="0" smtClean="0"/>
              <a:t>분석</a:t>
            </a:r>
            <a:endParaRPr lang="en-US" altLang="ko-KR" sz="1600" b="1" dirty="0" smtClean="0"/>
          </a:p>
          <a:p>
            <a:pPr lvl="1">
              <a:lnSpc>
                <a:spcPct val="200000"/>
              </a:lnSpc>
            </a:pPr>
            <a:r>
              <a:rPr lang="en-US" altLang="ko-KR" sz="1600" b="1" dirty="0" smtClean="0"/>
              <a:t>G-CEO</a:t>
            </a:r>
            <a:r>
              <a:rPr lang="ko-KR" altLang="en-US" sz="1600" b="1" dirty="0" smtClean="0"/>
              <a:t>과정의 특징 및 장점</a:t>
            </a:r>
            <a:endParaRPr lang="en-US" altLang="ko-KR" sz="1600" b="1" dirty="0" smtClean="0"/>
          </a:p>
          <a:p>
            <a:pPr lvl="1">
              <a:lnSpc>
                <a:spcPct val="200000"/>
              </a:lnSpc>
            </a:pPr>
            <a:r>
              <a:rPr lang="en-US" altLang="ko-KR" sz="1600" b="1" dirty="0" smtClean="0"/>
              <a:t>G-CEO</a:t>
            </a:r>
            <a:r>
              <a:rPr lang="ko-KR" altLang="en-US" sz="1600" b="1" dirty="0" smtClean="0"/>
              <a:t>과정의 주요 교육 내용</a:t>
            </a:r>
            <a:endParaRPr lang="en-US" altLang="ko-KR" sz="1600" b="1" dirty="0" smtClean="0"/>
          </a:p>
          <a:p>
            <a:pPr lvl="1">
              <a:lnSpc>
                <a:spcPct val="200000"/>
              </a:lnSpc>
            </a:pPr>
            <a:r>
              <a:rPr lang="ko-KR" altLang="en-US" sz="1600" b="1" dirty="0" smtClean="0"/>
              <a:t>단계별 마케팅 계획</a:t>
            </a:r>
            <a:endParaRPr lang="en-US" altLang="ko-KR" sz="1600" b="1" dirty="0" smtClean="0"/>
          </a:p>
          <a:p>
            <a:pPr lvl="1">
              <a:lnSpc>
                <a:spcPct val="200000"/>
              </a:lnSpc>
            </a:pPr>
            <a:r>
              <a:rPr lang="ko-KR" altLang="en-US" sz="1600" b="1" dirty="0" smtClean="0"/>
              <a:t>수익창출</a:t>
            </a:r>
            <a:r>
              <a:rPr lang="en-US" altLang="ko-KR" sz="1600" b="1" dirty="0" smtClean="0"/>
              <a:t>(</a:t>
            </a:r>
            <a:r>
              <a:rPr lang="ko-KR" altLang="en-US" sz="1600" b="1" dirty="0" smtClean="0"/>
              <a:t>예상</a:t>
            </a:r>
            <a:r>
              <a:rPr lang="en-US" altLang="ko-KR" sz="1600" b="1" dirty="0" smtClean="0"/>
              <a:t>)</a:t>
            </a:r>
          </a:p>
          <a:p>
            <a:pPr lvl="1">
              <a:lnSpc>
                <a:spcPct val="200000"/>
              </a:lnSpc>
            </a:pPr>
            <a:r>
              <a:rPr lang="ko-KR" altLang="en-US" sz="1600" b="1" dirty="0" smtClean="0"/>
              <a:t>지출 </a:t>
            </a:r>
            <a:r>
              <a:rPr lang="ko-KR" altLang="en-US" sz="1600" b="1" dirty="0" err="1" smtClean="0"/>
              <a:t>예상안</a:t>
            </a:r>
            <a:endParaRPr lang="en-US" altLang="ko-KR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606675" y="1782318"/>
            <a:ext cx="5108575" cy="428625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l">
              <a:defRPr/>
            </a:pPr>
            <a:r>
              <a:rPr lang="en-US" altLang="ko-K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㈜한양 글로벌 </a:t>
            </a:r>
            <a:r>
              <a:rPr lang="en-US" altLang="ko-KR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가칭</a:t>
            </a:r>
            <a:r>
              <a:rPr lang="en-US" altLang="ko-KR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en-US" altLang="ko-KR" sz="1600" dirty="0"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50950" y="1782318"/>
            <a:ext cx="1189038" cy="428625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ko-KR" altLang="en-US" sz="1600" i="1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회 사 명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247775" y="2784031"/>
            <a:ext cx="1196975" cy="428625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ko-KR" alt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대표이사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606675" y="2784031"/>
            <a:ext cx="5108575" cy="428625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l">
              <a:defRPr/>
            </a:pPr>
            <a:r>
              <a:rPr lang="en-US" altLang="ko-K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박 흥 수</a:t>
            </a:r>
            <a:endParaRPr lang="ko-KR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247775" y="2282381"/>
            <a:ext cx="1196975" cy="428625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ko-KR" alt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설립예정일</a:t>
            </a:r>
            <a:endParaRPr lang="ko-KR" altLang="en-US" sz="1600" i="1" dirty="0"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606675" y="2282381"/>
            <a:ext cx="5108575" cy="428625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l">
              <a:defRPr/>
            </a:pPr>
            <a:r>
              <a:rPr lang="en-US" altLang="ko-K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2013 </a:t>
            </a:r>
            <a:r>
              <a:rPr lang="ko-KR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년 </a:t>
            </a:r>
            <a:r>
              <a:rPr lang="en-US" altLang="ko-KR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7</a:t>
            </a:r>
            <a:r>
              <a:rPr lang="ko-KR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월 </a:t>
            </a:r>
            <a:endParaRPr lang="ko-KR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247775" y="3284093"/>
            <a:ext cx="1196975" cy="428625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ko-KR" alt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상주직원</a:t>
            </a:r>
            <a:endParaRPr lang="ko-KR" altLang="en-US" sz="1600" i="1" dirty="0"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2606675" y="3284093"/>
            <a:ext cx="5108575" cy="428625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l">
              <a:defRPr/>
            </a:pPr>
            <a:r>
              <a:rPr lang="en-US" altLang="ko-K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명</a:t>
            </a:r>
            <a:endParaRPr lang="en-US" altLang="ko-KR" sz="1600" dirty="0"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247775" y="3808730"/>
            <a:ext cx="1196975" cy="428625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ko-KR" alt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소 재 지</a:t>
            </a: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606675" y="3808730"/>
            <a:ext cx="5108575" cy="428625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l">
              <a:defRPr/>
            </a:pPr>
            <a:r>
              <a:rPr lang="ko-KR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서울시 </a:t>
            </a:r>
            <a:r>
              <a:rPr lang="ko-KR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성동구 행당동 </a:t>
            </a:r>
            <a:r>
              <a:rPr lang="en-US" altLang="ko-KR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15-1 </a:t>
            </a:r>
            <a:r>
              <a:rPr lang="ko-KR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동문회관 </a:t>
            </a:r>
            <a:r>
              <a:rPr lang="en-US" altLang="ko-KR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411</a:t>
            </a:r>
            <a:r>
              <a:rPr lang="ko-KR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호 </a:t>
            </a:r>
            <a:endParaRPr lang="ko-KR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1247775" y="4308793"/>
            <a:ext cx="1196975" cy="428625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ko-KR" alt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주요사업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2545715" y="4345369"/>
            <a:ext cx="5108575" cy="428625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l">
              <a:defRPr/>
            </a:pP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>
              <a:defRPr/>
            </a:pPr>
            <a:r>
              <a:rPr lang="en-US" altLang="ko-K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교육사업</a:t>
            </a:r>
            <a:r>
              <a:rPr lang="en-US" altLang="ko-K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경영자문서비스</a:t>
            </a:r>
            <a:r>
              <a:rPr lang="en-US" altLang="ko-K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전시 및 행사대행업</a:t>
            </a:r>
            <a:r>
              <a:rPr lang="en-US" altLang="ko-K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en-US" altLang="ko-K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전시관련기획서비스</a:t>
            </a:r>
            <a:r>
              <a:rPr lang="en-US" altLang="ko-K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광고물 제작 및 광고대행</a:t>
            </a:r>
            <a:endParaRPr lang="en-US" altLang="ko-KR" dirty="0" smtClean="0"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l">
              <a:defRPr/>
            </a:pPr>
            <a:endParaRPr lang="ko-KR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25" y="115888"/>
            <a:ext cx="6564313" cy="531812"/>
          </a:xfrm>
        </p:spPr>
        <p:txBody>
          <a:bodyPr/>
          <a:lstStyle/>
          <a:p>
            <a:pPr eaLnBrk="1" hangingPunct="1"/>
            <a:r>
              <a:rPr lang="en-US" altLang="ko-KR" b="1" dirty="0" smtClean="0"/>
              <a:t>1. </a:t>
            </a:r>
            <a:r>
              <a:rPr lang="ko-KR" altLang="en-US" b="1" dirty="0" smtClean="0"/>
              <a:t>법인 설립의 개요</a:t>
            </a:r>
            <a:endParaRPr lang="ko-KR" altLang="en-US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38125" y="115888"/>
            <a:ext cx="6564313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61950" marR="0" lvl="0" indent="-36195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000" kern="0" dirty="0" smtClean="0">
                <a:solidFill>
                  <a:srgbClr val="00193C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1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193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</a:t>
            </a:r>
            <a:r>
              <a:rPr kumimoji="1" lang="ko-KR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193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진행예정 주요 사업</a:t>
            </a: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515983" y="1528563"/>
          <a:ext cx="8290560" cy="390913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053046"/>
                <a:gridCol w="6237514"/>
              </a:tblGrid>
              <a:tr h="799401">
                <a:tc>
                  <a:txBody>
                    <a:bodyPr/>
                    <a:lstStyle/>
                    <a:p>
                      <a:pPr algn="l" latinLnBrk="1"/>
                      <a:endParaRPr lang="en-US" altLang="ko-KR" sz="1200" dirty="0" smtClean="0"/>
                    </a:p>
                    <a:p>
                      <a:pPr algn="l" latinLnBrk="1"/>
                      <a:r>
                        <a:rPr lang="ko-KR" altLang="en-US" sz="1200" dirty="0" smtClean="0"/>
                        <a:t>교육지원서비스 및 </a:t>
                      </a:r>
                      <a:endParaRPr lang="en-US" altLang="ko-KR" sz="1200" dirty="0" smtClean="0"/>
                    </a:p>
                    <a:p>
                      <a:pPr algn="l" latinLnBrk="1"/>
                      <a:r>
                        <a:rPr lang="ko-KR" altLang="en-US" sz="1200" dirty="0" smtClean="0"/>
                        <a:t>자문서비스</a:t>
                      </a:r>
                      <a:endParaRPr lang="en-US" altLang="ko-K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200" dirty="0" smtClean="0"/>
                    </a:p>
                    <a:p>
                      <a:pPr algn="l" latinLnBrk="1"/>
                      <a:r>
                        <a:rPr lang="ko-KR" altLang="en-US" sz="1200" dirty="0" smtClean="0"/>
                        <a:t>  한양대학교 경영대학원 </a:t>
                      </a:r>
                      <a:r>
                        <a:rPr lang="en-US" altLang="ko-KR" sz="1200" dirty="0" smtClean="0"/>
                        <a:t>G-CEO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ko-KR" altLang="en-US" sz="1200" baseline="0" dirty="0" smtClean="0"/>
                        <a:t>과정 학생모집 및 학생관리 서비스</a:t>
                      </a:r>
                      <a:endParaRPr lang="ko-KR" altLang="en-US" sz="1200" dirty="0"/>
                    </a:p>
                  </a:txBody>
                  <a:tcPr/>
                </a:tc>
              </a:tr>
              <a:tr h="741896">
                <a:tc>
                  <a:txBody>
                    <a:bodyPr/>
                    <a:lstStyle/>
                    <a:p>
                      <a:pPr algn="l" latinLnBrk="1"/>
                      <a:endParaRPr lang="en-US" altLang="ko-KR" sz="1200" dirty="0" smtClean="0"/>
                    </a:p>
                    <a:p>
                      <a:pPr algn="l" latinLnBrk="1"/>
                      <a:r>
                        <a:rPr lang="ko-KR" altLang="en-US" sz="1200" dirty="0" smtClean="0"/>
                        <a:t>경영자문서비스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200" dirty="0" smtClean="0"/>
                    </a:p>
                    <a:p>
                      <a:pPr algn="l" latinLnBrk="1"/>
                      <a:r>
                        <a:rPr lang="ko-KR" altLang="en-US" sz="1200" dirty="0" smtClean="0"/>
                        <a:t>  경영 노하우 및 컨설팅 서비스</a:t>
                      </a:r>
                      <a:endParaRPr lang="ko-KR" altLang="en-US" sz="1200" dirty="0"/>
                    </a:p>
                  </a:txBody>
                  <a:tcPr/>
                </a:tc>
              </a:tr>
              <a:tr h="721287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endParaRPr lang="en-US" altLang="ko-K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1" hangingPunct="1"/>
                      <a:r>
                        <a:rPr lang="ko-KR" alt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전시 및 행사 대행 서비스</a:t>
                      </a:r>
                      <a:endParaRPr lang="en-US" altLang="ko-K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국제회의 용역포함</a:t>
                      </a:r>
                      <a:r>
                        <a:rPr lang="en-US" altLang="ko-K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endParaRPr lang="en-US" altLang="ko-KR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1" hangingPunct="1"/>
                      <a:r>
                        <a:rPr lang="ko-KR" alt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국내 외 학술 포럼 및 학술 세미나 주최</a:t>
                      </a:r>
                      <a:endParaRPr lang="ko-KR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80853">
                <a:tc>
                  <a:txBody>
                    <a:bodyPr/>
                    <a:lstStyle/>
                    <a:p>
                      <a:pPr algn="l" latinLnBrk="1"/>
                      <a:endParaRPr lang="en-US" altLang="ko-KR" sz="1200" dirty="0" smtClean="0"/>
                    </a:p>
                    <a:p>
                      <a:pPr algn="l" latinLnBrk="1"/>
                      <a:r>
                        <a:rPr lang="ko-KR" altLang="en-US" sz="1200" dirty="0" smtClean="0"/>
                        <a:t>광고물제작 및 광고대행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200" dirty="0" smtClean="0"/>
                    </a:p>
                    <a:p>
                      <a:pPr algn="l" latinLnBrk="1"/>
                      <a:r>
                        <a:rPr lang="ko-KR" altLang="en-US" sz="1200" dirty="0" smtClean="0"/>
                        <a:t>  </a:t>
                      </a:r>
                      <a:r>
                        <a:rPr lang="ko-KR" altLang="en-US" sz="1200" dirty="0" err="1" smtClean="0"/>
                        <a:t>판촉물</a:t>
                      </a:r>
                      <a:r>
                        <a:rPr lang="ko-KR" altLang="en-US" sz="1200" dirty="0" smtClean="0"/>
                        <a:t> 제작 및 도안</a:t>
                      </a:r>
                      <a:r>
                        <a:rPr lang="en-US" altLang="ko-KR" sz="1200" dirty="0" smtClean="0"/>
                        <a:t>, </a:t>
                      </a:r>
                      <a:r>
                        <a:rPr lang="ko-KR" altLang="en-US" sz="1200" dirty="0" smtClean="0"/>
                        <a:t>인쇄 서비스</a:t>
                      </a:r>
                      <a:r>
                        <a:rPr lang="en-US" altLang="ko-KR" sz="1200" dirty="0" smtClean="0"/>
                        <a:t>/ </a:t>
                      </a:r>
                      <a:r>
                        <a:rPr lang="ko-KR" altLang="en-US" sz="1200" dirty="0" smtClean="0"/>
                        <a:t>홈페이지 및 기타 광고 대행 서비스</a:t>
                      </a:r>
                      <a:endParaRPr lang="ko-KR" altLang="en-US" sz="1200" dirty="0"/>
                    </a:p>
                  </a:txBody>
                  <a:tcPr/>
                </a:tc>
              </a:tr>
              <a:tr h="865693">
                <a:tc>
                  <a:txBody>
                    <a:bodyPr/>
                    <a:lstStyle/>
                    <a:p>
                      <a:pPr algn="l" latinLnBrk="1"/>
                      <a:endParaRPr lang="en-US" altLang="ko-KR" sz="1200" dirty="0" smtClean="0"/>
                    </a:p>
                    <a:p>
                      <a:pPr algn="l" latinLnBrk="1"/>
                      <a:r>
                        <a:rPr lang="ko-KR" altLang="en-US" sz="1200" dirty="0" smtClean="0"/>
                        <a:t>무역업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200" dirty="0" smtClean="0"/>
                    </a:p>
                    <a:p>
                      <a:pPr algn="l" latinLnBrk="1"/>
                      <a:r>
                        <a:rPr lang="ko-KR" altLang="en-US" sz="1200" dirty="0" smtClean="0"/>
                        <a:t>  각종 수출입업무</a:t>
                      </a:r>
                      <a:endParaRPr lang="ko-KR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25" y="115888"/>
            <a:ext cx="6564313" cy="531812"/>
          </a:xfrm>
        </p:spPr>
        <p:txBody>
          <a:bodyPr/>
          <a:lstStyle/>
          <a:p>
            <a:pPr eaLnBrk="1" hangingPunct="1"/>
            <a:r>
              <a:rPr lang="en-US" altLang="ko-KR" b="1" dirty="0" smtClean="0"/>
              <a:t>3</a:t>
            </a:r>
            <a:r>
              <a:rPr lang="en-US" altLang="ko-KR" b="1" dirty="0" smtClean="0"/>
              <a:t>. </a:t>
            </a:r>
            <a:r>
              <a:rPr lang="ko-KR" altLang="en-US" b="1" dirty="0" smtClean="0"/>
              <a:t>사업의 목적</a:t>
            </a:r>
            <a:endParaRPr lang="ko-KR" altLang="en-US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12732" y="1167144"/>
            <a:ext cx="823815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lnSpc>
                <a:spcPct val="250000"/>
              </a:lnSpc>
            </a:pP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본 업무제휴는 </a:t>
            </a: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한</a:t>
            </a: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양</a:t>
            </a: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대학교 </a:t>
            </a: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경영전문대학원과 </a:t>
            </a: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㈜</a:t>
            </a: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한양글로벌</a:t>
            </a: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과</a:t>
            </a: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산학연계 교육</a:t>
            </a:r>
            <a:endParaRPr lang="en-US" altLang="ko-KR" sz="1600" dirty="0" smtClean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  <a:p>
            <a:pPr lvl="0" algn="l">
              <a:lnSpc>
                <a:spcPct val="250000"/>
              </a:lnSpc>
            </a:pP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프로그램으로</a:t>
            </a:r>
            <a:r>
              <a:rPr lang="en-US" altLang="ko-KR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글로벌 시대에 발 </a:t>
            </a: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맞추어 다년간 훌륭한 동문들은 배출해 왔던</a:t>
            </a:r>
            <a:endParaRPr lang="en-US" altLang="ko-KR" sz="1600" dirty="0" smtClean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  <a:p>
            <a:pPr lvl="0" algn="l">
              <a:lnSpc>
                <a:spcPct val="250000"/>
              </a:lnSpc>
            </a:pP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한양</a:t>
            </a: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대학교 </a:t>
            </a: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경영전문대학원의 </a:t>
            </a: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G-</a:t>
            </a: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CEO</a:t>
            </a: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과정을  ㈜한양글로벌의 </a:t>
            </a: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운영 노하우를 접목하여</a:t>
            </a:r>
            <a:endParaRPr lang="en-US" altLang="ko-KR" sz="1600" dirty="0" smtClean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  <a:p>
            <a:pPr lvl="0" algn="l">
              <a:lnSpc>
                <a:spcPct val="250000"/>
              </a:lnSpc>
            </a:pPr>
            <a:r>
              <a:rPr lang="en-US" altLang="ko-KR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sz="1600" dirty="0" err="1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여년</a:t>
            </a: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동안 중단되었던 과정을 활성화 시켜 </a:t>
            </a: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국내 최고의  경영자과정으로 발전시키고</a:t>
            </a: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1600" dirty="0" smtClean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  <a:p>
            <a:pPr lvl="0" algn="l">
              <a:lnSpc>
                <a:spcPct val="250000"/>
              </a:lnSpc>
            </a:pP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안정화</a:t>
            </a:r>
            <a:r>
              <a:rPr lang="en-US" altLang="ko-KR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시키고자 합니다</a:t>
            </a:r>
            <a:r>
              <a:rPr lang="en-US" altLang="ko-KR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1600" dirty="0" smtClean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  <a:p>
            <a:pPr lvl="0" algn="l">
              <a:lnSpc>
                <a:spcPct val="250000"/>
              </a:lnSpc>
            </a:pP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또한</a:t>
            </a:r>
            <a:r>
              <a:rPr lang="en-US" altLang="ko-KR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한</a:t>
            </a: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양</a:t>
            </a: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대학교 </a:t>
            </a: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경영전문대학원의 대내외적 위상을 고취시키고 </a:t>
            </a:r>
            <a:r>
              <a:rPr lang="en-US" altLang="ko-KR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CEO</a:t>
            </a: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과정의</a:t>
            </a:r>
            <a:endParaRPr lang="en-US" altLang="ko-KR" sz="1600" dirty="0" smtClean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  <a:p>
            <a:pPr lvl="0" algn="l">
              <a:lnSpc>
                <a:spcPct val="250000"/>
              </a:lnSpc>
            </a:pP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전문성을 강화하여 경영전문대학원을 중심으로 사회적인 산업 인력의 인프라 형성에</a:t>
            </a:r>
            <a:endParaRPr lang="en-US" altLang="ko-KR" sz="1600" dirty="0" smtClean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  <a:p>
            <a:pPr lvl="0" algn="l">
              <a:lnSpc>
                <a:spcPct val="250000"/>
              </a:lnSpc>
            </a:pP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기여하고자 합니다</a:t>
            </a:r>
            <a:r>
              <a:rPr lang="en-US" altLang="ko-KR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ko-KR" altLang="en-US" sz="1600" dirty="0" smtClean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sz="1600" dirty="0">
              <a:solidFill>
                <a:schemeClr val="tx2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286007" y="1833563"/>
            <a:ext cx="8505569" cy="4319587"/>
            <a:chOff x="240" y="1246"/>
            <a:chExt cx="5376" cy="2721"/>
          </a:xfrm>
        </p:grpSpPr>
        <p:sp>
          <p:nvSpPr>
            <p:cNvPr id="28" name="Rectangle 67"/>
            <p:cNvSpPr>
              <a:spLocks noChangeArrowheads="1"/>
            </p:cNvSpPr>
            <p:nvPr/>
          </p:nvSpPr>
          <p:spPr bwMode="auto">
            <a:xfrm>
              <a:off x="2486" y="2260"/>
              <a:ext cx="1465" cy="272"/>
            </a:xfrm>
            <a:prstGeom prst="rect">
              <a:avLst/>
            </a:prstGeom>
            <a:gradFill>
              <a:gsLst>
                <a:gs pos="0">
                  <a:srgbClr val="66FF99"/>
                </a:gs>
                <a:gs pos="100000">
                  <a:srgbClr val="99CCFF">
                    <a:gamma/>
                    <a:tint val="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>
                <a:lnSpc>
                  <a:spcPct val="14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ko-KR" sz="1800" i="1" dirty="0" smtClean="0">
                  <a:solidFill>
                    <a:srgbClr val="3366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맑은 고딕" pitchFamily="50" charset="-127"/>
                </a:rPr>
                <a:t>G-CEO </a:t>
              </a:r>
              <a:r>
                <a:rPr lang="ko-KR" altLang="en-US" sz="1800" i="1" dirty="0" smtClean="0">
                  <a:solidFill>
                    <a:srgbClr val="3366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맑은 고딕" pitchFamily="50" charset="-127"/>
                </a:rPr>
                <a:t>과정</a:t>
              </a:r>
              <a:endParaRPr lang="en-US" altLang="ko-KR" sz="1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맑은 고딕" pitchFamily="50" charset="-127"/>
              </a:endParaRPr>
            </a:p>
          </p:txBody>
        </p:sp>
        <p:sp>
          <p:nvSpPr>
            <p:cNvPr id="7" name="AutoShape 68"/>
            <p:cNvSpPr>
              <a:spLocks noChangeArrowheads="1"/>
            </p:cNvSpPr>
            <p:nvPr/>
          </p:nvSpPr>
          <p:spPr bwMode="auto">
            <a:xfrm>
              <a:off x="4944" y="1822"/>
              <a:ext cx="672" cy="1102"/>
            </a:xfrm>
            <a:prstGeom prst="roundRect">
              <a:avLst>
                <a:gd name="adj" fmla="val 6042"/>
              </a:avLst>
            </a:prstGeom>
            <a:solidFill>
              <a:schemeClr val="bg1"/>
            </a:solidFill>
            <a:ln w="6350" cap="rnd">
              <a:solidFill>
                <a:srgbClr val="FC9600"/>
              </a:solidFill>
              <a:prstDash val="sysDot"/>
              <a:round/>
              <a:headEnd/>
              <a:tailEnd/>
            </a:ln>
          </p:spPr>
          <p:txBody>
            <a:bodyPr wrap="none" lIns="91422" tIns="45711" rIns="91422" bIns="45711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ko-KR" sz="1400" dirty="0">
                <a:latin typeface="+mn-lt"/>
                <a:ea typeface="맑은 고딕" pitchFamily="50" charset="-127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1400" dirty="0">
                  <a:latin typeface="+mn-lt"/>
                  <a:ea typeface="맑은 고딕" pitchFamily="50" charset="-127"/>
                </a:rPr>
                <a:t> </a:t>
              </a:r>
              <a:endParaRPr lang="en-US" altLang="ko-KR" sz="1400" dirty="0" smtClean="0">
                <a:latin typeface="+mn-lt"/>
                <a:ea typeface="맑은 고딕" pitchFamily="50" charset="-127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ko-KR" sz="1400" dirty="0" smtClean="0">
                <a:latin typeface="+mn-lt"/>
                <a:ea typeface="맑은 고딕" pitchFamily="50" charset="-127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ko-KR" altLang="en-US" sz="1400" dirty="0" smtClean="0">
                  <a:latin typeface="+mn-lt"/>
                  <a:ea typeface="맑은 고딕" pitchFamily="50" charset="-127"/>
                </a:rPr>
                <a:t>㈜한양글로벌</a:t>
              </a:r>
              <a:endParaRPr lang="en-US" altLang="ko-KR" sz="1400" dirty="0">
                <a:latin typeface="+mn-lt"/>
                <a:ea typeface="맑은 고딕" pitchFamily="50" charset="-127"/>
              </a:endParaRPr>
            </a:p>
          </p:txBody>
        </p:sp>
        <p:sp>
          <p:nvSpPr>
            <p:cNvPr id="8" name="Freeform 4"/>
            <p:cNvSpPr>
              <a:spLocks/>
            </p:cNvSpPr>
            <p:nvPr/>
          </p:nvSpPr>
          <p:spPr bwMode="auto">
            <a:xfrm>
              <a:off x="720" y="2656"/>
              <a:ext cx="2018" cy="720"/>
            </a:xfrm>
            <a:custGeom>
              <a:avLst/>
              <a:gdLst>
                <a:gd name="T0" fmla="*/ 0 w 1824"/>
                <a:gd name="T1" fmla="*/ 161 h 768"/>
                <a:gd name="T2" fmla="*/ 0 w 1824"/>
                <a:gd name="T3" fmla="*/ 428 h 768"/>
                <a:gd name="T4" fmla="*/ 4533 w 1824"/>
                <a:gd name="T5" fmla="*/ 428 h 768"/>
                <a:gd name="T6" fmla="*/ 4533 w 1824"/>
                <a:gd name="T7" fmla="*/ 0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24"/>
                <a:gd name="T13" fmla="*/ 0 h 768"/>
                <a:gd name="T14" fmla="*/ 1824 w 1824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24" h="768">
                  <a:moveTo>
                    <a:pt x="0" y="288"/>
                  </a:moveTo>
                  <a:lnTo>
                    <a:pt x="0" y="768"/>
                  </a:lnTo>
                  <a:lnTo>
                    <a:pt x="1824" y="768"/>
                  </a:lnTo>
                  <a:lnTo>
                    <a:pt x="1824" y="0"/>
                  </a:lnTo>
                </a:path>
              </a:pathLst>
            </a:custGeom>
            <a:noFill/>
            <a:ln w="38100">
              <a:solidFill>
                <a:srgbClr val="777777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ko-KR" altLang="en-US">
                <a:latin typeface="+mn-lt"/>
                <a:ea typeface="맑은 고딕" pitchFamily="50" charset="-127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 rot="10800000" flipH="1" flipV="1">
              <a:off x="1129" y="1771"/>
              <a:ext cx="1317" cy="600"/>
            </a:xfrm>
            <a:custGeom>
              <a:avLst/>
              <a:gdLst>
                <a:gd name="G0" fmla="+- 14333 0 0"/>
                <a:gd name="G1" fmla="+- 4988 0 0"/>
                <a:gd name="G2" fmla="+- 21600 0 4988"/>
                <a:gd name="G3" fmla="+- 10800 0 4988"/>
                <a:gd name="G4" fmla="+- 21600 0 14333"/>
                <a:gd name="G5" fmla="*/ G4 G3 10800"/>
                <a:gd name="G6" fmla="+- 21600 0 G5"/>
                <a:gd name="T0" fmla="*/ 14333 w 21600"/>
                <a:gd name="T1" fmla="*/ 0 h 21600"/>
                <a:gd name="T2" fmla="*/ 0 w 21600"/>
                <a:gd name="T3" fmla="*/ 10800 h 21600"/>
                <a:gd name="T4" fmla="*/ 14333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4333" y="0"/>
                  </a:moveTo>
                  <a:lnTo>
                    <a:pt x="14333" y="4988"/>
                  </a:lnTo>
                  <a:lnTo>
                    <a:pt x="3375" y="4988"/>
                  </a:lnTo>
                  <a:lnTo>
                    <a:pt x="3375" y="16612"/>
                  </a:lnTo>
                  <a:lnTo>
                    <a:pt x="14333" y="16612"/>
                  </a:lnTo>
                  <a:lnTo>
                    <a:pt x="14333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4988"/>
                  </a:moveTo>
                  <a:lnTo>
                    <a:pt x="1350" y="16612"/>
                  </a:lnTo>
                  <a:lnTo>
                    <a:pt x="2700" y="16612"/>
                  </a:lnTo>
                  <a:lnTo>
                    <a:pt x="2700" y="4988"/>
                  </a:lnTo>
                  <a:close/>
                </a:path>
                <a:path w="21600" h="21600">
                  <a:moveTo>
                    <a:pt x="0" y="4988"/>
                  </a:moveTo>
                  <a:lnTo>
                    <a:pt x="0" y="16612"/>
                  </a:lnTo>
                  <a:lnTo>
                    <a:pt x="675" y="16612"/>
                  </a:lnTo>
                  <a:lnTo>
                    <a:pt x="675" y="4988"/>
                  </a:lnTo>
                  <a:close/>
                </a:path>
              </a:pathLst>
            </a:custGeom>
            <a:gradFill rotWithShape="0">
              <a:gsLst>
                <a:gs pos="0">
                  <a:srgbClr val="99CCFF">
                    <a:gamma/>
                    <a:tint val="0"/>
                    <a:invGamma/>
                  </a:srgbClr>
                </a:gs>
                <a:gs pos="100000">
                  <a:srgbClr val="99CC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wrap="none" lIns="91422" tIns="45711" rIns="91422" bIns="45711" anchor="ctr"/>
            <a:lstStyle/>
            <a:p>
              <a:pPr algn="l">
                <a:spcBef>
                  <a:spcPct val="0"/>
                </a:spcBef>
                <a:defRPr/>
              </a:pPr>
              <a:r>
                <a:rPr lang="en-US" altLang="ko-KR" sz="1400">
                  <a:latin typeface="+mn-lt"/>
                  <a:ea typeface="맑은 고딕" pitchFamily="50" charset="-127"/>
                  <a:sym typeface="Wingdings" pitchFamily="2" charset="2"/>
                </a:rPr>
                <a:t>  </a:t>
              </a:r>
              <a:r>
                <a:rPr lang="ko-KR" altLang="en-US" sz="1400">
                  <a:latin typeface="+mn-lt"/>
                  <a:ea typeface="맑은 고딕" pitchFamily="50" charset="-127"/>
                  <a:sym typeface="Wingdings" pitchFamily="2" charset="2"/>
                </a:rPr>
                <a:t>우수한 교육 </a:t>
              </a:r>
            </a:p>
            <a:p>
              <a:pPr algn="l">
                <a:spcBef>
                  <a:spcPct val="0"/>
                </a:spcBef>
                <a:defRPr/>
              </a:pPr>
              <a:r>
                <a:rPr lang="ko-KR" altLang="en-US" sz="1400">
                  <a:latin typeface="+mn-lt"/>
                  <a:ea typeface="맑은 고딕" pitchFamily="50" charset="-127"/>
                  <a:sym typeface="Wingdings" pitchFamily="2" charset="2"/>
                </a:rPr>
                <a:t>  컨텐츠 제공</a:t>
              </a:r>
              <a:endParaRPr lang="ko-KR" altLang="en-US" sz="1400">
                <a:latin typeface="+mn-lt"/>
                <a:ea typeface="맑은 고딕" pitchFamily="50" charset="-127"/>
              </a:endParaRPr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240" y="1872"/>
              <a:ext cx="813" cy="1057"/>
            </a:xfrm>
            <a:prstGeom prst="roundRect">
              <a:avLst>
                <a:gd name="adj" fmla="val 6042"/>
              </a:avLst>
            </a:prstGeom>
            <a:solidFill>
              <a:schemeClr val="bg1"/>
            </a:solidFill>
            <a:ln w="6350" cap="rnd">
              <a:solidFill>
                <a:srgbClr val="FC9600"/>
              </a:solidFill>
              <a:prstDash val="sysDot"/>
              <a:round/>
              <a:headEnd/>
              <a:tailEnd/>
            </a:ln>
          </p:spPr>
          <p:txBody>
            <a:bodyPr wrap="none" lIns="91422" tIns="45711" rIns="91422" bIns="45711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ko-KR" sz="1400" dirty="0">
                <a:latin typeface="+mn-lt"/>
                <a:ea typeface="맑은 고딕" pitchFamily="50" charset="-127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ko-KR" sz="1400" dirty="0">
                  <a:latin typeface="+mn-lt"/>
                  <a:ea typeface="맑은 고딕" pitchFamily="50" charset="-127"/>
                </a:rPr>
                <a:t> 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ko-KR" sz="1200" dirty="0" smtClean="0">
                <a:latin typeface="+mn-lt"/>
                <a:ea typeface="맑은 고딕" pitchFamily="50" charset="-127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ko-KR" dirty="0" smtClean="0">
                <a:latin typeface="+mn-lt"/>
                <a:ea typeface="맑은 고딕" pitchFamily="50" charset="-127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ko-KR" altLang="en-US" dirty="0" smtClean="0">
                  <a:latin typeface="+mn-lt"/>
                  <a:ea typeface="맑은 고딕" pitchFamily="50" charset="-127"/>
                </a:rPr>
                <a:t>한</a:t>
              </a:r>
              <a:r>
                <a:rPr lang="ko-KR" altLang="en-US" dirty="0" smtClean="0">
                  <a:latin typeface="+mn-lt"/>
                  <a:ea typeface="맑은 고딕" pitchFamily="50" charset="-127"/>
                </a:rPr>
                <a:t>양</a:t>
              </a:r>
              <a:r>
                <a:rPr lang="ko-KR" altLang="en-US" sz="1200" dirty="0" smtClean="0">
                  <a:latin typeface="+mn-lt"/>
                  <a:ea typeface="맑은 고딕" pitchFamily="50" charset="-127"/>
                </a:rPr>
                <a:t>대학교</a:t>
              </a:r>
              <a:endParaRPr lang="en-US" altLang="ko-KR" sz="1200" dirty="0">
                <a:latin typeface="+mn-lt"/>
                <a:ea typeface="맑은 고딕" pitchFamily="50" charset="-127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ko-KR" altLang="en-US" sz="1200" dirty="0">
                  <a:latin typeface="+mn-lt"/>
                  <a:ea typeface="맑은 고딕" pitchFamily="50" charset="-127"/>
                </a:rPr>
                <a:t>경영전문대학원의</a:t>
              </a:r>
              <a:endParaRPr lang="en-US" altLang="ko-KR" sz="1200" dirty="0">
                <a:latin typeface="+mn-lt"/>
                <a:ea typeface="맑은 고딕" pitchFamily="50" charset="-127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ko-KR" altLang="en-US" sz="1200" dirty="0">
                  <a:latin typeface="+mn-lt"/>
                  <a:ea typeface="맑은 고딕" pitchFamily="50" charset="-127"/>
                </a:rPr>
                <a:t> 우수한 </a:t>
              </a:r>
              <a:r>
                <a:rPr lang="ko-KR" altLang="en-US" sz="1200" dirty="0" smtClean="0">
                  <a:latin typeface="+mn-lt"/>
                  <a:ea typeface="맑은 고딕" pitchFamily="50" charset="-127"/>
                </a:rPr>
                <a:t>교수진</a:t>
              </a:r>
              <a:endParaRPr lang="en-US" altLang="ko-KR" sz="1200" dirty="0">
                <a:latin typeface="+mn-lt"/>
                <a:ea typeface="맑은 고딕" pitchFamily="50" charset="-127"/>
              </a:endParaRP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 flipH="1">
              <a:off x="3179" y="2656"/>
              <a:ext cx="2005" cy="720"/>
            </a:xfrm>
            <a:custGeom>
              <a:avLst/>
              <a:gdLst>
                <a:gd name="T0" fmla="*/ 0 w 1824"/>
                <a:gd name="T1" fmla="*/ 161 h 768"/>
                <a:gd name="T2" fmla="*/ 0 w 1824"/>
                <a:gd name="T3" fmla="*/ 428 h 768"/>
                <a:gd name="T4" fmla="*/ 4273 w 1824"/>
                <a:gd name="T5" fmla="*/ 428 h 768"/>
                <a:gd name="T6" fmla="*/ 4273 w 1824"/>
                <a:gd name="T7" fmla="*/ 0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24"/>
                <a:gd name="T13" fmla="*/ 0 h 768"/>
                <a:gd name="T14" fmla="*/ 1824 w 1824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24" h="768">
                  <a:moveTo>
                    <a:pt x="0" y="288"/>
                  </a:moveTo>
                  <a:lnTo>
                    <a:pt x="0" y="768"/>
                  </a:lnTo>
                  <a:lnTo>
                    <a:pt x="1824" y="768"/>
                  </a:lnTo>
                  <a:lnTo>
                    <a:pt x="1824" y="0"/>
                  </a:lnTo>
                </a:path>
              </a:pathLst>
            </a:custGeom>
            <a:noFill/>
            <a:ln w="38100">
              <a:solidFill>
                <a:srgbClr val="777777"/>
              </a:solidFill>
              <a:prstDash val="sysDot"/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ko-KR" altLang="en-US">
                <a:latin typeface="+mn-lt"/>
                <a:ea typeface="맑은 고딕" pitchFamily="50" charset="-127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 flipH="1" flipV="1">
              <a:off x="3179" y="1359"/>
              <a:ext cx="1996" cy="720"/>
            </a:xfrm>
            <a:custGeom>
              <a:avLst/>
              <a:gdLst>
                <a:gd name="T0" fmla="*/ 0 w 1824"/>
                <a:gd name="T1" fmla="*/ 161 h 768"/>
                <a:gd name="T2" fmla="*/ 0 w 1824"/>
                <a:gd name="T3" fmla="*/ 428 h 768"/>
                <a:gd name="T4" fmla="*/ 4104 w 1824"/>
                <a:gd name="T5" fmla="*/ 428 h 768"/>
                <a:gd name="T6" fmla="*/ 4104 w 1824"/>
                <a:gd name="T7" fmla="*/ 0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24"/>
                <a:gd name="T13" fmla="*/ 0 h 768"/>
                <a:gd name="T14" fmla="*/ 1824 w 1824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24" h="768">
                  <a:moveTo>
                    <a:pt x="0" y="288"/>
                  </a:moveTo>
                  <a:lnTo>
                    <a:pt x="0" y="768"/>
                  </a:lnTo>
                  <a:lnTo>
                    <a:pt x="1824" y="768"/>
                  </a:lnTo>
                  <a:lnTo>
                    <a:pt x="1824" y="0"/>
                  </a:lnTo>
                </a:path>
              </a:pathLst>
            </a:custGeom>
            <a:noFill/>
            <a:ln w="38100">
              <a:solidFill>
                <a:srgbClr val="777777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ko-KR" altLang="en-US">
                <a:latin typeface="+mn-lt"/>
                <a:ea typeface="맑은 고딕" pitchFamily="50" charset="-127"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 flipV="1">
              <a:off x="738" y="1359"/>
              <a:ext cx="2000" cy="720"/>
            </a:xfrm>
            <a:custGeom>
              <a:avLst/>
              <a:gdLst>
                <a:gd name="T0" fmla="*/ 0 w 1824"/>
                <a:gd name="T1" fmla="*/ 161 h 768"/>
                <a:gd name="T2" fmla="*/ 0 w 1824"/>
                <a:gd name="T3" fmla="*/ 428 h 768"/>
                <a:gd name="T4" fmla="*/ 4179 w 1824"/>
                <a:gd name="T5" fmla="*/ 428 h 768"/>
                <a:gd name="T6" fmla="*/ 4179 w 1824"/>
                <a:gd name="T7" fmla="*/ 0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24"/>
                <a:gd name="T13" fmla="*/ 0 h 768"/>
                <a:gd name="T14" fmla="*/ 1824 w 1824"/>
                <a:gd name="T15" fmla="*/ 768 h 76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24" h="768">
                  <a:moveTo>
                    <a:pt x="0" y="288"/>
                  </a:moveTo>
                  <a:lnTo>
                    <a:pt x="0" y="768"/>
                  </a:lnTo>
                  <a:lnTo>
                    <a:pt x="1824" y="768"/>
                  </a:lnTo>
                  <a:lnTo>
                    <a:pt x="1824" y="0"/>
                  </a:lnTo>
                </a:path>
              </a:pathLst>
            </a:custGeom>
            <a:noFill/>
            <a:ln w="38100">
              <a:solidFill>
                <a:srgbClr val="777777"/>
              </a:solidFill>
              <a:prstDash val="sysDot"/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ko-KR" altLang="en-US">
                <a:latin typeface="+mn-lt"/>
                <a:ea typeface="맑은 고딕" pitchFamily="50" charset="-127"/>
              </a:endParaRPr>
            </a:p>
          </p:txBody>
        </p:sp>
        <p:sp>
          <p:nvSpPr>
            <p:cNvPr id="14" name="AutoShape 14"/>
            <p:cNvSpPr>
              <a:spLocks noChangeArrowheads="1"/>
            </p:cNvSpPr>
            <p:nvPr/>
          </p:nvSpPr>
          <p:spPr bwMode="auto">
            <a:xfrm>
              <a:off x="1296" y="3264"/>
              <a:ext cx="1008" cy="232"/>
            </a:xfrm>
            <a:prstGeom prst="roundRect">
              <a:avLst>
                <a:gd name="adj" fmla="val 20074"/>
              </a:avLst>
            </a:prstGeom>
            <a:solidFill>
              <a:schemeClr val="bg1"/>
            </a:solidFill>
            <a:ln w="9525">
              <a:solidFill>
                <a:srgbClr val="777777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91422" tIns="45711" rIns="91422" bIns="45711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ko-KR" altLang="en-US" sz="1400">
                  <a:latin typeface="+mn-lt"/>
                  <a:ea typeface="맑은 고딕" pitchFamily="50" charset="-127"/>
                </a:rPr>
                <a:t>강좌관련 자료등록</a:t>
              </a:r>
            </a:p>
          </p:txBody>
        </p:sp>
        <p:sp>
          <p:nvSpPr>
            <p:cNvPr id="15" name="AutoShape 15"/>
            <p:cNvSpPr>
              <a:spLocks noChangeArrowheads="1"/>
            </p:cNvSpPr>
            <p:nvPr/>
          </p:nvSpPr>
          <p:spPr bwMode="auto">
            <a:xfrm>
              <a:off x="3648" y="3264"/>
              <a:ext cx="1105" cy="232"/>
            </a:xfrm>
            <a:prstGeom prst="roundRect">
              <a:avLst>
                <a:gd name="adj" fmla="val 20074"/>
              </a:avLst>
            </a:prstGeom>
            <a:solidFill>
              <a:schemeClr val="bg1"/>
            </a:solidFill>
            <a:ln w="9525">
              <a:solidFill>
                <a:srgbClr val="777777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91422" tIns="45711" rIns="91422" bIns="45711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ko-KR" altLang="en-US" sz="1400">
                  <a:latin typeface="+mn-lt"/>
                  <a:ea typeface="맑은 고딕" pitchFamily="50" charset="-127"/>
                </a:rPr>
                <a:t>동호회</a:t>
              </a:r>
              <a:r>
                <a:rPr lang="en-US" altLang="ko-KR" sz="1400">
                  <a:latin typeface="+mn-lt"/>
                  <a:ea typeface="맑은 고딕" pitchFamily="50" charset="-127"/>
                </a:rPr>
                <a:t>/</a:t>
              </a:r>
              <a:r>
                <a:rPr lang="ko-KR" altLang="en-US" sz="1400">
                  <a:latin typeface="+mn-lt"/>
                  <a:ea typeface="맑은 고딕" pitchFamily="50" charset="-127"/>
                </a:rPr>
                <a:t>채팅</a:t>
              </a:r>
              <a:r>
                <a:rPr lang="en-US" altLang="ko-KR" sz="1400">
                  <a:latin typeface="+mn-lt"/>
                  <a:ea typeface="맑은 고딕" pitchFamily="50" charset="-127"/>
                </a:rPr>
                <a:t>/</a:t>
              </a:r>
              <a:r>
                <a:rPr lang="ko-KR" altLang="en-US" sz="1400">
                  <a:latin typeface="+mn-lt"/>
                  <a:ea typeface="맑은 고딕" pitchFamily="50" charset="-127"/>
                </a:rPr>
                <a:t>게시판</a:t>
              </a: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544" y="2926"/>
              <a:ext cx="4827" cy="960"/>
            </a:xfrm>
            <a:custGeom>
              <a:avLst/>
              <a:gdLst>
                <a:gd name="T0" fmla="*/ 0 w 4848"/>
                <a:gd name="T1" fmla="*/ 0 h 960"/>
                <a:gd name="T2" fmla="*/ 0 w 4848"/>
                <a:gd name="T3" fmla="*/ 960 h 960"/>
                <a:gd name="T4" fmla="*/ 4662 w 4848"/>
                <a:gd name="T5" fmla="*/ 960 h 960"/>
                <a:gd name="T6" fmla="*/ 4662 w 4848"/>
                <a:gd name="T7" fmla="*/ 0 h 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48"/>
                <a:gd name="T13" fmla="*/ 0 h 960"/>
                <a:gd name="T14" fmla="*/ 4848 w 4848"/>
                <a:gd name="T15" fmla="*/ 960 h 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48" h="960">
                  <a:moveTo>
                    <a:pt x="0" y="0"/>
                  </a:moveTo>
                  <a:lnTo>
                    <a:pt x="0" y="960"/>
                  </a:lnTo>
                  <a:lnTo>
                    <a:pt x="4848" y="960"/>
                  </a:lnTo>
                  <a:lnTo>
                    <a:pt x="4848" y="0"/>
                  </a:lnTo>
                </a:path>
              </a:pathLst>
            </a:custGeom>
            <a:noFill/>
            <a:ln w="38100">
              <a:solidFill>
                <a:srgbClr val="777777"/>
              </a:solidFill>
              <a:prstDash val="sysDot"/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ko-KR" altLang="en-US">
                <a:latin typeface="+mn-lt"/>
                <a:ea typeface="맑은 고딕" pitchFamily="50" charset="-127"/>
              </a:endParaRPr>
            </a:p>
          </p:txBody>
        </p:sp>
        <p:sp>
          <p:nvSpPr>
            <p:cNvPr id="17" name="AutoShape 17"/>
            <p:cNvSpPr>
              <a:spLocks noChangeArrowheads="1"/>
            </p:cNvSpPr>
            <p:nvPr/>
          </p:nvSpPr>
          <p:spPr bwMode="auto">
            <a:xfrm>
              <a:off x="2592" y="3742"/>
              <a:ext cx="768" cy="225"/>
            </a:xfrm>
            <a:prstGeom prst="roundRect">
              <a:avLst>
                <a:gd name="adj" fmla="val 20074"/>
              </a:avLst>
            </a:prstGeom>
            <a:solidFill>
              <a:schemeClr val="bg1"/>
            </a:solidFill>
            <a:ln w="9525">
              <a:solidFill>
                <a:srgbClr val="777777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91422" tIns="45711" rIns="91422" bIns="45711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ko-KR" altLang="en-US" sz="1400">
                  <a:latin typeface="+mn-lt"/>
                  <a:ea typeface="맑은 고딕" pitchFamily="50" charset="-127"/>
                </a:rPr>
                <a:t>질의응답</a:t>
              </a:r>
            </a:p>
          </p:txBody>
        </p:sp>
        <p:sp>
          <p:nvSpPr>
            <p:cNvPr id="18" name="AutoShape 18"/>
            <p:cNvSpPr>
              <a:spLocks noChangeArrowheads="1"/>
            </p:cNvSpPr>
            <p:nvPr/>
          </p:nvSpPr>
          <p:spPr bwMode="auto">
            <a:xfrm rot="10800000" flipV="1">
              <a:off x="1129" y="2401"/>
              <a:ext cx="1317" cy="593"/>
            </a:xfrm>
            <a:custGeom>
              <a:avLst/>
              <a:gdLst>
                <a:gd name="G0" fmla="+- 14333 0 0"/>
                <a:gd name="G1" fmla="+- 4988 0 0"/>
                <a:gd name="G2" fmla="+- 21600 0 4988"/>
                <a:gd name="G3" fmla="+- 10800 0 4988"/>
                <a:gd name="G4" fmla="+- 21600 0 14333"/>
                <a:gd name="G5" fmla="*/ G4 G3 10800"/>
                <a:gd name="G6" fmla="+- 21600 0 G5"/>
                <a:gd name="T0" fmla="*/ 14333 w 21600"/>
                <a:gd name="T1" fmla="*/ 0 h 21600"/>
                <a:gd name="T2" fmla="*/ 0 w 21600"/>
                <a:gd name="T3" fmla="*/ 10800 h 21600"/>
                <a:gd name="T4" fmla="*/ 14333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4333" y="0"/>
                  </a:moveTo>
                  <a:lnTo>
                    <a:pt x="14333" y="4988"/>
                  </a:lnTo>
                  <a:lnTo>
                    <a:pt x="3375" y="4988"/>
                  </a:lnTo>
                  <a:lnTo>
                    <a:pt x="3375" y="16612"/>
                  </a:lnTo>
                  <a:lnTo>
                    <a:pt x="14333" y="16612"/>
                  </a:lnTo>
                  <a:lnTo>
                    <a:pt x="14333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4988"/>
                  </a:moveTo>
                  <a:lnTo>
                    <a:pt x="1350" y="16612"/>
                  </a:lnTo>
                  <a:lnTo>
                    <a:pt x="2700" y="16612"/>
                  </a:lnTo>
                  <a:lnTo>
                    <a:pt x="2700" y="4988"/>
                  </a:lnTo>
                  <a:close/>
                </a:path>
                <a:path w="21600" h="21600">
                  <a:moveTo>
                    <a:pt x="0" y="4988"/>
                  </a:moveTo>
                  <a:lnTo>
                    <a:pt x="0" y="16612"/>
                  </a:lnTo>
                  <a:lnTo>
                    <a:pt x="675" y="16612"/>
                  </a:lnTo>
                  <a:lnTo>
                    <a:pt x="675" y="4988"/>
                  </a:lnTo>
                  <a:close/>
                </a:path>
              </a:pathLst>
            </a:custGeom>
            <a:gradFill rotWithShape="0">
              <a:gsLst>
                <a:gs pos="0">
                  <a:srgbClr val="99CCFF"/>
                </a:gs>
                <a:gs pos="100000">
                  <a:srgbClr val="99CCFF">
                    <a:gamma/>
                    <a:tint val="0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wrap="none" lIns="91422" tIns="45711" rIns="91422" bIns="45711" anchor="ctr"/>
            <a:lstStyle/>
            <a:p>
              <a:pPr algn="r">
                <a:lnSpc>
                  <a:spcPct val="120000"/>
                </a:lnSpc>
                <a:spcBef>
                  <a:spcPct val="0"/>
                </a:spcBef>
                <a:defRPr/>
              </a:pPr>
              <a:endParaRPr lang="ko-KR" altLang="ko-KR" sz="1400">
                <a:latin typeface="+mn-lt"/>
                <a:ea typeface="맑은 고딕" pitchFamily="50" charset="-127"/>
              </a:endParaRPr>
            </a:p>
          </p:txBody>
        </p:sp>
        <p:sp>
          <p:nvSpPr>
            <p:cNvPr id="19" name="AutoShape 19"/>
            <p:cNvSpPr>
              <a:spLocks noChangeArrowheads="1"/>
            </p:cNvSpPr>
            <p:nvPr/>
          </p:nvSpPr>
          <p:spPr bwMode="auto">
            <a:xfrm>
              <a:off x="1343" y="1246"/>
              <a:ext cx="815" cy="240"/>
            </a:xfrm>
            <a:prstGeom prst="roundRect">
              <a:avLst>
                <a:gd name="adj" fmla="val 20074"/>
              </a:avLst>
            </a:prstGeom>
            <a:solidFill>
              <a:schemeClr val="bg1"/>
            </a:solidFill>
            <a:ln w="9525">
              <a:solidFill>
                <a:srgbClr val="777777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91422" tIns="45711" rIns="91422" bIns="45711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ko-KR" altLang="en-US" sz="1400" dirty="0">
                  <a:latin typeface="+mn-lt"/>
                  <a:ea typeface="맑은 고딕" pitchFamily="50" charset="-127"/>
                </a:rPr>
                <a:t>커리큘럼 협의</a:t>
              </a:r>
            </a:p>
          </p:txBody>
        </p:sp>
        <p:sp>
          <p:nvSpPr>
            <p:cNvPr id="20" name="AutoShape 20"/>
            <p:cNvSpPr>
              <a:spLocks noChangeArrowheads="1"/>
            </p:cNvSpPr>
            <p:nvPr/>
          </p:nvSpPr>
          <p:spPr bwMode="auto">
            <a:xfrm>
              <a:off x="3743" y="1246"/>
              <a:ext cx="911" cy="233"/>
            </a:xfrm>
            <a:prstGeom prst="roundRect">
              <a:avLst>
                <a:gd name="adj" fmla="val 20074"/>
              </a:avLst>
            </a:prstGeom>
            <a:solidFill>
              <a:schemeClr val="bg1"/>
            </a:solidFill>
            <a:ln w="9525">
              <a:solidFill>
                <a:srgbClr val="777777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91422" tIns="45711" rIns="91422" bIns="45711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ko-KR" sz="1400" dirty="0">
                  <a:latin typeface="+mn-lt"/>
                  <a:ea typeface="맑은 고딕" pitchFamily="50" charset="-127"/>
                </a:rPr>
                <a:t>D B  </a:t>
              </a:r>
              <a:r>
                <a:rPr lang="ko-KR" altLang="en-US" sz="1400" dirty="0">
                  <a:latin typeface="+mn-lt"/>
                  <a:ea typeface="맑은 고딕" pitchFamily="50" charset="-127"/>
                </a:rPr>
                <a:t>구축</a:t>
              </a:r>
            </a:p>
          </p:txBody>
        </p:sp>
        <p:graphicFrame>
          <p:nvGraphicFramePr>
            <p:cNvPr id="21" name="Object 0"/>
            <p:cNvGraphicFramePr>
              <a:graphicFrameLocks noChangeAspect="1"/>
            </p:cNvGraphicFramePr>
            <p:nvPr/>
          </p:nvGraphicFramePr>
          <p:xfrm>
            <a:off x="4992" y="1918"/>
            <a:ext cx="576" cy="480"/>
          </p:xfrm>
          <a:graphic>
            <a:graphicData uri="http://schemas.openxmlformats.org/presentationml/2006/ole">
              <p:oleObj spid="_x0000_s1026" name="클립" r:id="rId3" imgW="4038840" imgH="2534400" progId="">
                <p:embed/>
              </p:oleObj>
            </a:graphicData>
          </a:graphic>
        </p:graphicFrame>
        <p:sp>
          <p:nvSpPr>
            <p:cNvPr id="22" name="AutoShape 37"/>
            <p:cNvSpPr>
              <a:spLocks noChangeArrowheads="1"/>
            </p:cNvSpPr>
            <p:nvPr/>
          </p:nvSpPr>
          <p:spPr bwMode="auto">
            <a:xfrm flipH="1" flipV="1">
              <a:off x="3454" y="1824"/>
              <a:ext cx="1317" cy="592"/>
            </a:xfrm>
            <a:custGeom>
              <a:avLst/>
              <a:gdLst>
                <a:gd name="G0" fmla="+- 14333 0 0"/>
                <a:gd name="G1" fmla="+- 4988 0 0"/>
                <a:gd name="G2" fmla="+- 21600 0 4988"/>
                <a:gd name="G3" fmla="+- 10800 0 4988"/>
                <a:gd name="G4" fmla="+- 21600 0 14333"/>
                <a:gd name="G5" fmla="*/ G4 G3 10800"/>
                <a:gd name="G6" fmla="+- 21600 0 G5"/>
                <a:gd name="T0" fmla="*/ 14333 w 21600"/>
                <a:gd name="T1" fmla="*/ 0 h 21600"/>
                <a:gd name="T2" fmla="*/ 0 w 21600"/>
                <a:gd name="T3" fmla="*/ 10800 h 21600"/>
                <a:gd name="T4" fmla="*/ 14333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4333" y="0"/>
                  </a:moveTo>
                  <a:lnTo>
                    <a:pt x="14333" y="4988"/>
                  </a:lnTo>
                  <a:lnTo>
                    <a:pt x="3375" y="4988"/>
                  </a:lnTo>
                  <a:lnTo>
                    <a:pt x="3375" y="16612"/>
                  </a:lnTo>
                  <a:lnTo>
                    <a:pt x="14333" y="16612"/>
                  </a:lnTo>
                  <a:lnTo>
                    <a:pt x="14333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4988"/>
                  </a:moveTo>
                  <a:lnTo>
                    <a:pt x="1350" y="16612"/>
                  </a:lnTo>
                  <a:lnTo>
                    <a:pt x="2700" y="16612"/>
                  </a:lnTo>
                  <a:lnTo>
                    <a:pt x="2700" y="4988"/>
                  </a:lnTo>
                  <a:close/>
                </a:path>
                <a:path w="21600" h="21600">
                  <a:moveTo>
                    <a:pt x="0" y="4988"/>
                  </a:moveTo>
                  <a:lnTo>
                    <a:pt x="0" y="16612"/>
                  </a:lnTo>
                  <a:lnTo>
                    <a:pt x="675" y="16612"/>
                  </a:lnTo>
                  <a:lnTo>
                    <a:pt x="675" y="4988"/>
                  </a:lnTo>
                  <a:close/>
                </a:path>
              </a:pathLst>
            </a:custGeom>
            <a:gradFill rotWithShape="0">
              <a:gsLst>
                <a:gs pos="0">
                  <a:srgbClr val="99CCFF"/>
                </a:gs>
                <a:gs pos="100000">
                  <a:srgbClr val="99CCFF">
                    <a:gamma/>
                    <a:tint val="0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wrap="none" lIns="91422" tIns="45711" rIns="91422" bIns="45711" anchor="ctr"/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ko-KR" sz="1400">
                  <a:latin typeface="+mn-lt"/>
                  <a:ea typeface="맑은 고딕" pitchFamily="50" charset="-127"/>
                </a:rPr>
                <a:t> </a:t>
              </a:r>
            </a:p>
          </p:txBody>
        </p:sp>
        <p:sp>
          <p:nvSpPr>
            <p:cNvPr id="23" name="AutoShape 38"/>
            <p:cNvSpPr>
              <a:spLocks noChangeArrowheads="1"/>
            </p:cNvSpPr>
            <p:nvPr/>
          </p:nvSpPr>
          <p:spPr bwMode="auto">
            <a:xfrm flipV="1">
              <a:off x="3454" y="2446"/>
              <a:ext cx="1317" cy="593"/>
            </a:xfrm>
            <a:custGeom>
              <a:avLst/>
              <a:gdLst>
                <a:gd name="G0" fmla="+- 14333 0 0"/>
                <a:gd name="G1" fmla="+- 4988 0 0"/>
                <a:gd name="G2" fmla="+- 21600 0 4988"/>
                <a:gd name="G3" fmla="+- 10800 0 4988"/>
                <a:gd name="G4" fmla="+- 21600 0 14333"/>
                <a:gd name="G5" fmla="*/ G4 G3 10800"/>
                <a:gd name="G6" fmla="+- 21600 0 G5"/>
                <a:gd name="T0" fmla="*/ 14333 w 21600"/>
                <a:gd name="T1" fmla="*/ 0 h 21600"/>
                <a:gd name="T2" fmla="*/ 0 w 21600"/>
                <a:gd name="T3" fmla="*/ 10800 h 21600"/>
                <a:gd name="T4" fmla="*/ 14333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4333" y="0"/>
                  </a:moveTo>
                  <a:lnTo>
                    <a:pt x="14333" y="4988"/>
                  </a:lnTo>
                  <a:lnTo>
                    <a:pt x="3375" y="4988"/>
                  </a:lnTo>
                  <a:lnTo>
                    <a:pt x="3375" y="16612"/>
                  </a:lnTo>
                  <a:lnTo>
                    <a:pt x="14333" y="16612"/>
                  </a:lnTo>
                  <a:lnTo>
                    <a:pt x="14333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4988"/>
                  </a:moveTo>
                  <a:lnTo>
                    <a:pt x="1350" y="16612"/>
                  </a:lnTo>
                  <a:lnTo>
                    <a:pt x="2700" y="16612"/>
                  </a:lnTo>
                  <a:lnTo>
                    <a:pt x="2700" y="4988"/>
                  </a:lnTo>
                  <a:close/>
                </a:path>
                <a:path w="21600" h="21600">
                  <a:moveTo>
                    <a:pt x="0" y="4988"/>
                  </a:moveTo>
                  <a:lnTo>
                    <a:pt x="0" y="16612"/>
                  </a:lnTo>
                  <a:lnTo>
                    <a:pt x="675" y="16612"/>
                  </a:lnTo>
                  <a:lnTo>
                    <a:pt x="675" y="4988"/>
                  </a:lnTo>
                  <a:close/>
                </a:path>
              </a:pathLst>
            </a:custGeom>
            <a:gradFill rotWithShape="0">
              <a:gsLst>
                <a:gs pos="0">
                  <a:srgbClr val="99CCFF">
                    <a:gamma/>
                    <a:tint val="0"/>
                    <a:invGamma/>
                  </a:srgbClr>
                </a:gs>
                <a:gs pos="100000">
                  <a:srgbClr val="99CC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folHlink"/>
              </a:outerShdw>
            </a:effectLst>
          </p:spPr>
          <p:txBody>
            <a:bodyPr rot="10800000" wrap="none" lIns="91422" tIns="45711" rIns="91422" bIns="45711" anchor="ctr"/>
            <a:lstStyle/>
            <a:p>
              <a:pPr algn="r">
                <a:lnSpc>
                  <a:spcPct val="120000"/>
                </a:lnSpc>
                <a:spcBef>
                  <a:spcPct val="0"/>
                </a:spcBef>
                <a:defRPr/>
              </a:pPr>
              <a:endParaRPr lang="ko-KR" altLang="ko-KR" sz="1400">
                <a:latin typeface="+mn-lt"/>
                <a:ea typeface="맑은 고딕" pitchFamily="50" charset="-127"/>
              </a:endParaRPr>
            </a:p>
          </p:txBody>
        </p:sp>
        <p:sp>
          <p:nvSpPr>
            <p:cNvPr id="24" name="Text Box 39"/>
            <p:cNvSpPr txBox="1">
              <a:spLocks noChangeArrowheads="1"/>
            </p:cNvSpPr>
            <p:nvPr/>
          </p:nvSpPr>
          <p:spPr bwMode="auto">
            <a:xfrm>
              <a:off x="1248" y="2544"/>
              <a:ext cx="110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2" tIns="45711" rIns="91422" bIns="45711"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kumimoji="0" lang="ko-KR" altLang="en-US" sz="1400">
                  <a:latin typeface="+mn-lt"/>
                  <a:ea typeface="맑은 고딕" pitchFamily="50" charset="-127"/>
                </a:rPr>
                <a:t>동영상촬영</a:t>
              </a:r>
              <a:r>
                <a:rPr kumimoji="0" lang="en-US" altLang="ko-KR" sz="1400">
                  <a:latin typeface="+mn-lt"/>
                  <a:ea typeface="맑은 고딕" pitchFamily="50" charset="-127"/>
                </a:rPr>
                <a:t>/</a:t>
              </a:r>
              <a:r>
                <a:rPr kumimoji="0" lang="ko-KR" altLang="en-US" sz="1400">
                  <a:latin typeface="+mn-lt"/>
                  <a:ea typeface="맑은 고딕" pitchFamily="50" charset="-127"/>
                </a:rPr>
                <a:t>편집</a:t>
              </a:r>
              <a:br>
                <a:rPr kumimoji="0" lang="ko-KR" altLang="en-US" sz="1400">
                  <a:latin typeface="+mn-lt"/>
                  <a:ea typeface="맑은 고딕" pitchFamily="50" charset="-127"/>
                </a:rPr>
              </a:br>
              <a:r>
                <a:rPr kumimoji="0" lang="ko-KR" altLang="en-US" sz="1400">
                  <a:latin typeface="+mn-lt"/>
                  <a:ea typeface="맑은 고딕" pitchFamily="50" charset="-127"/>
                </a:rPr>
                <a:t>   </a:t>
              </a:r>
              <a:r>
                <a:rPr kumimoji="0" lang="en-US" altLang="ko-KR" sz="1400">
                  <a:latin typeface="+mn-lt"/>
                  <a:ea typeface="맑은 고딕" pitchFamily="50" charset="-127"/>
                </a:rPr>
                <a:t>- Digitalizing</a:t>
              </a:r>
            </a:p>
          </p:txBody>
        </p:sp>
        <p:sp>
          <p:nvSpPr>
            <p:cNvPr id="25" name="Text Box 40"/>
            <p:cNvSpPr txBox="1">
              <a:spLocks noChangeArrowheads="1"/>
            </p:cNvSpPr>
            <p:nvPr/>
          </p:nvSpPr>
          <p:spPr bwMode="auto">
            <a:xfrm>
              <a:off x="3646" y="2656"/>
              <a:ext cx="10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2" tIns="45711" rIns="91422" bIns="45711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kumimoji="0" lang="ko-KR" altLang="en-US" sz="1400">
                  <a:latin typeface="+mn-lt"/>
                  <a:ea typeface="맑은 고딕" pitchFamily="50" charset="-127"/>
                </a:rPr>
                <a:t>커뮤니티 지원</a:t>
              </a:r>
            </a:p>
          </p:txBody>
        </p:sp>
        <p:sp>
          <p:nvSpPr>
            <p:cNvPr id="26" name="Text Box 41"/>
            <p:cNvSpPr txBox="1">
              <a:spLocks noChangeArrowheads="1"/>
            </p:cNvSpPr>
            <p:nvPr/>
          </p:nvSpPr>
          <p:spPr bwMode="auto">
            <a:xfrm>
              <a:off x="3741" y="2014"/>
              <a:ext cx="81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2" tIns="45711" rIns="91422" bIns="45711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kumimoji="0" lang="ko-KR" altLang="en-US" sz="1400">
                  <a:latin typeface="+mn-lt"/>
                  <a:ea typeface="맑은 고딕" pitchFamily="50" charset="-127"/>
                </a:rPr>
                <a:t>마케팅</a:t>
              </a:r>
            </a:p>
          </p:txBody>
        </p:sp>
        <p:graphicFrame>
          <p:nvGraphicFramePr>
            <p:cNvPr id="27" name="Object 1"/>
            <p:cNvGraphicFramePr>
              <a:graphicFrameLocks noChangeAspect="1"/>
            </p:cNvGraphicFramePr>
            <p:nvPr/>
          </p:nvGraphicFramePr>
          <p:xfrm>
            <a:off x="382" y="1969"/>
            <a:ext cx="576" cy="480"/>
          </p:xfrm>
          <a:graphic>
            <a:graphicData uri="http://schemas.openxmlformats.org/presentationml/2006/ole">
              <p:oleObj spid="_x0000_s1027" name="클립" r:id="rId4" imgW="3693600" imgH="2029680" progId="">
                <p:embed/>
              </p:oleObj>
            </a:graphicData>
          </a:graphic>
        </p:graphicFrame>
      </p:grpSp>
      <p:graphicFrame>
        <p:nvGraphicFramePr>
          <p:cNvPr id="29" name="Group 89"/>
          <p:cNvGraphicFramePr>
            <a:graphicFrameLocks noGrp="1"/>
          </p:cNvGraphicFramePr>
          <p:nvPr/>
        </p:nvGraphicFramePr>
        <p:xfrm>
          <a:off x="824643" y="971550"/>
          <a:ext cx="7670200" cy="609600"/>
        </p:xfrm>
        <a:graphic>
          <a:graphicData uri="http://schemas.openxmlformats.org/drawingml/2006/table">
            <a:tbl>
              <a:tblPr/>
              <a:tblGrid>
                <a:gridCol w="7670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한양대학교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경영전문대학원과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㈜한양글로벌과의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산학연계 교육프로그램입니다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굴림체" pitchFamily="49" charset="-127"/>
                          <a:ea typeface="굴림체" pitchFamily="49" charset="-127"/>
                        </a:rPr>
                        <a:t>.</a:t>
                      </a:r>
                    </a:p>
                  </a:txBody>
                  <a:tcPr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99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FF99"/>
                        </a:gs>
                        <a:gs pos="100000">
                          <a:srgbClr val="FFFF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</a:tbl>
          </a:graphicData>
        </a:graphic>
      </p:graphicFrame>
      <p:sp>
        <p:nvSpPr>
          <p:cNvPr id="30" name="제목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</a:t>
            </a:r>
            <a:r>
              <a:rPr lang="en-US" altLang="ko-KR" dirty="0" smtClean="0"/>
              <a:t>. </a:t>
            </a:r>
            <a:r>
              <a:rPr lang="ko-KR" altLang="en-US" dirty="0" smtClean="0"/>
              <a:t>회사의 역할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25" y="115888"/>
            <a:ext cx="6564313" cy="531812"/>
          </a:xfrm>
        </p:spPr>
        <p:txBody>
          <a:bodyPr/>
          <a:lstStyle/>
          <a:p>
            <a:pPr eaLnBrk="1" hangingPunct="1"/>
            <a:r>
              <a:rPr lang="en-US" altLang="ko-KR" b="1" dirty="0" smtClean="0"/>
              <a:t>5</a:t>
            </a:r>
            <a:r>
              <a:rPr lang="en-US" altLang="ko-KR" b="1" dirty="0" smtClean="0"/>
              <a:t>. </a:t>
            </a:r>
            <a:r>
              <a:rPr lang="en-US" altLang="ko-KR" b="1" dirty="0" smtClean="0"/>
              <a:t>4P </a:t>
            </a:r>
            <a:r>
              <a:rPr lang="ko-KR" altLang="en-US" b="1" dirty="0" smtClean="0"/>
              <a:t>분석</a:t>
            </a:r>
          </a:p>
        </p:txBody>
      </p:sp>
      <p:sp>
        <p:nvSpPr>
          <p:cNvPr id="7" name="AutoShape 26"/>
          <p:cNvSpPr>
            <a:spLocks noChangeArrowheads="1"/>
          </p:cNvSpPr>
          <p:nvPr/>
        </p:nvSpPr>
        <p:spPr bwMode="auto">
          <a:xfrm>
            <a:off x="666749" y="1457284"/>
            <a:ext cx="3324225" cy="1905041"/>
          </a:xfrm>
          <a:prstGeom prst="flowChartAlternateProcess">
            <a:avLst/>
          </a:prstGeom>
          <a:noFill/>
          <a:ln w="25400" cap="rnd">
            <a:solidFill>
              <a:srgbClr val="6699FF"/>
            </a:solidFill>
            <a:prstDash val="sysDot"/>
            <a:miter lim="800000"/>
            <a:headEnd/>
            <a:tailEnd/>
          </a:ln>
        </p:spPr>
        <p:txBody>
          <a:bodyPr wrap="none" lIns="91422" tIns="45711" rIns="91422" bIns="45711" anchor="ctr"/>
          <a:lstStyle/>
          <a:p>
            <a:pPr algn="l">
              <a:lnSpc>
                <a:spcPct val="160000"/>
              </a:lnSpc>
              <a:spcBef>
                <a:spcPct val="0"/>
              </a:spcBef>
              <a:buFontTx/>
              <a:buNone/>
            </a:pPr>
            <a:endParaRPr kumimoji="0"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ct val="160000"/>
              </a:lnSpc>
              <a:spcBef>
                <a:spcPct val="0"/>
              </a:spcBef>
              <a:buFontTx/>
              <a:buNone/>
            </a:pPr>
            <a:endParaRPr kumimoji="0"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ct val="16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• </a:t>
            </a:r>
            <a:r>
              <a:rPr kumimoji="0" lang="ko-KR" altLang="en-US" sz="1600" dirty="0">
                <a:latin typeface="맑은 고딕" pitchFamily="50" charset="-127"/>
                <a:ea typeface="맑은 고딕" pitchFamily="50" charset="-127"/>
              </a:rPr>
              <a:t>온라인 </a:t>
            </a:r>
            <a:r>
              <a:rPr kumimoji="0" lang="en-US" altLang="ko-KR" sz="1600" dirty="0">
                <a:latin typeface="맑은 고딕" pitchFamily="50" charset="-127"/>
                <a:ea typeface="맑은 고딕" pitchFamily="50" charset="-127"/>
              </a:rPr>
              <a:t>+ </a:t>
            </a:r>
            <a:r>
              <a:rPr kumimoji="0" lang="ko-KR" altLang="en-US" sz="1600" dirty="0">
                <a:latin typeface="맑은 고딕" pitchFamily="50" charset="-127"/>
                <a:ea typeface="맑은 고딕" pitchFamily="50" charset="-127"/>
              </a:rPr>
              <a:t>오프라인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강의를 통한</a:t>
            </a:r>
            <a:endParaRPr kumimoji="0"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ct val="16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kumimoji="0" lang="ko-KR" altLang="en-US" sz="1600" dirty="0">
                <a:latin typeface="맑은 고딕" pitchFamily="50" charset="-127"/>
                <a:ea typeface="맑은 고딕" pitchFamily="50" charset="-127"/>
              </a:rPr>
              <a:t>글로벌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 경영전문과정으로서의</a:t>
            </a:r>
            <a:endParaRPr kumimoji="0"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ct val="160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  가격경쟁력 확보</a:t>
            </a:r>
            <a:endParaRPr kumimoji="0" lang="ko-KR" altLang="en-US" sz="1600" dirty="0"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ct val="160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600" dirty="0"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pPr algn="l">
              <a:lnSpc>
                <a:spcPct val="160000"/>
              </a:lnSpc>
              <a:spcBef>
                <a:spcPct val="0"/>
              </a:spcBef>
              <a:buFontTx/>
              <a:buNone/>
            </a:pPr>
            <a:endParaRPr kumimoji="0" lang="en-US" altLang="ko-KR" sz="16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Oval 32"/>
          <p:cNvSpPr>
            <a:spLocks noChangeArrowheads="1"/>
          </p:cNvSpPr>
          <p:nvPr/>
        </p:nvSpPr>
        <p:spPr bwMode="auto">
          <a:xfrm>
            <a:off x="5158846" y="3550042"/>
            <a:ext cx="1320800" cy="662863"/>
          </a:xfrm>
          <a:prstGeom prst="ellipse">
            <a:avLst/>
          </a:prstGeom>
          <a:gradFill rotWithShape="0">
            <a:gsLst>
              <a:gs pos="0">
                <a:srgbClr val="FFC000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lIns="91422" tIns="45711" rIns="91422" bIns="45711" anchor="ctr"/>
          <a:lstStyle/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6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맑은 고딕" pitchFamily="50" charset="-127"/>
                <a:ea typeface="맑은 고딕" pitchFamily="50" charset="-127"/>
              </a:rPr>
              <a:t>Promotion</a:t>
            </a:r>
          </a:p>
        </p:txBody>
      </p:sp>
      <p:sp>
        <p:nvSpPr>
          <p:cNvPr id="15" name="Oval 33"/>
          <p:cNvSpPr>
            <a:spLocks noChangeArrowheads="1"/>
          </p:cNvSpPr>
          <p:nvPr/>
        </p:nvSpPr>
        <p:spPr bwMode="auto">
          <a:xfrm>
            <a:off x="5054203" y="790844"/>
            <a:ext cx="1155700" cy="646329"/>
          </a:xfrm>
          <a:prstGeom prst="ellipse">
            <a:avLst/>
          </a:prstGeom>
          <a:gradFill rotWithShape="0">
            <a:gsLst>
              <a:gs pos="0">
                <a:srgbClr val="FF0000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lIns="91422" tIns="45711" rIns="91422" bIns="45711" anchor="ctr"/>
          <a:lstStyle/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6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맑은 고딕" pitchFamily="50" charset="-127"/>
                <a:ea typeface="맑은 고딕" pitchFamily="50" charset="-127"/>
              </a:rPr>
              <a:t>Product</a:t>
            </a:r>
          </a:p>
        </p:txBody>
      </p:sp>
      <p:sp>
        <p:nvSpPr>
          <p:cNvPr id="16" name="Oval 31"/>
          <p:cNvSpPr>
            <a:spLocks noChangeArrowheads="1"/>
          </p:cNvSpPr>
          <p:nvPr/>
        </p:nvSpPr>
        <p:spPr bwMode="auto">
          <a:xfrm>
            <a:off x="786474" y="3555401"/>
            <a:ext cx="847857" cy="665869"/>
          </a:xfrm>
          <a:prstGeom prst="ellipse">
            <a:avLst/>
          </a:prstGeom>
          <a:gradFill rotWithShape="0">
            <a:gsLst>
              <a:gs pos="0">
                <a:srgbClr val="92D050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lIns="91422" tIns="45711" rIns="91422" bIns="45711" anchor="ctr"/>
          <a:lstStyle/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6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맑은 고딕" pitchFamily="50" charset="-127"/>
                <a:ea typeface="맑은 고딕" pitchFamily="50" charset="-127"/>
              </a:rPr>
              <a:t>Place</a:t>
            </a:r>
          </a:p>
        </p:txBody>
      </p:sp>
      <p:sp>
        <p:nvSpPr>
          <p:cNvPr id="17" name="Oval 30"/>
          <p:cNvSpPr>
            <a:spLocks noChangeArrowheads="1"/>
          </p:cNvSpPr>
          <p:nvPr/>
        </p:nvSpPr>
        <p:spPr bwMode="auto">
          <a:xfrm>
            <a:off x="545174" y="801970"/>
            <a:ext cx="1238250" cy="656850"/>
          </a:xfrm>
          <a:prstGeom prst="ellipse">
            <a:avLst/>
          </a:prstGeom>
          <a:gradFill rotWithShape="0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lIns="91422" tIns="45711" rIns="91422" bIns="45711" anchor="ctr"/>
          <a:lstStyle/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6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맑은 고딕" pitchFamily="50" charset="-127"/>
                <a:ea typeface="맑은 고딕" pitchFamily="50" charset="-127"/>
              </a:rPr>
              <a:t>Price</a:t>
            </a:r>
          </a:p>
        </p:txBody>
      </p:sp>
      <p:sp>
        <p:nvSpPr>
          <p:cNvPr id="21" name="AutoShape 26"/>
          <p:cNvSpPr>
            <a:spLocks noChangeArrowheads="1"/>
          </p:cNvSpPr>
          <p:nvPr/>
        </p:nvSpPr>
        <p:spPr bwMode="auto">
          <a:xfrm>
            <a:off x="657224" y="4181434"/>
            <a:ext cx="3324225" cy="1905041"/>
          </a:xfrm>
          <a:prstGeom prst="flowChartAlternateProcess">
            <a:avLst/>
          </a:prstGeom>
          <a:noFill/>
          <a:ln w="25400" cap="rnd">
            <a:solidFill>
              <a:srgbClr val="6699FF"/>
            </a:solidFill>
            <a:prstDash val="sysDot"/>
            <a:miter lim="800000"/>
            <a:headEnd/>
            <a:tailEnd/>
          </a:ln>
        </p:spPr>
        <p:txBody>
          <a:bodyPr wrap="none" lIns="91422" tIns="45711" rIns="91422" bIns="45711" anchor="ctr"/>
          <a:lstStyle/>
          <a:p>
            <a:pPr algn="l">
              <a:lnSpc>
                <a:spcPct val="160000"/>
              </a:lnSpc>
              <a:spcBef>
                <a:spcPct val="0"/>
              </a:spcBef>
              <a:buFontTx/>
              <a:buNone/>
            </a:pPr>
            <a:endParaRPr kumimoji="0"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ct val="190000"/>
              </a:lnSpc>
            </a:pP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• </a:t>
            </a:r>
            <a:r>
              <a:rPr kumimoji="0" lang="ko-KR" altLang="en-US" sz="1600" dirty="0" err="1" smtClean="0">
                <a:latin typeface="맑은 고딕" pitchFamily="50" charset="-127"/>
                <a:ea typeface="맑은 고딕" pitchFamily="50" charset="-127"/>
              </a:rPr>
              <a:t>글로벌한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 인적 네트워크를 통한</a:t>
            </a:r>
            <a:endParaRPr kumimoji="0"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ct val="190000"/>
              </a:lnSpc>
            </a:pP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경영전문대학원의 위상 고취 </a:t>
            </a:r>
            <a:endParaRPr kumimoji="0" lang="ko-KR" altLang="en-US" sz="1600" dirty="0"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ct val="160000"/>
              </a:lnSpc>
              <a:spcBef>
                <a:spcPct val="0"/>
              </a:spcBef>
              <a:buFontTx/>
              <a:buNone/>
            </a:pPr>
            <a:endParaRPr kumimoji="0" lang="en-US" altLang="ko-KR" sz="16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AutoShape 26"/>
          <p:cNvSpPr>
            <a:spLocks noChangeArrowheads="1"/>
          </p:cNvSpPr>
          <p:nvPr/>
        </p:nvSpPr>
        <p:spPr bwMode="auto">
          <a:xfrm>
            <a:off x="5105399" y="1466809"/>
            <a:ext cx="3324225" cy="1905041"/>
          </a:xfrm>
          <a:prstGeom prst="flowChartAlternateProcess">
            <a:avLst/>
          </a:prstGeom>
          <a:noFill/>
          <a:ln w="25400" cap="rnd">
            <a:solidFill>
              <a:srgbClr val="6699FF"/>
            </a:solidFill>
            <a:prstDash val="sysDot"/>
            <a:miter lim="800000"/>
            <a:headEnd/>
            <a:tailEnd/>
          </a:ln>
        </p:spPr>
        <p:txBody>
          <a:bodyPr wrap="none" lIns="91422" tIns="45711" rIns="91422" bIns="45711" anchor="ctr"/>
          <a:lstStyle/>
          <a:p>
            <a:pPr algn="l">
              <a:lnSpc>
                <a:spcPct val="160000"/>
              </a:lnSpc>
              <a:spcBef>
                <a:spcPct val="0"/>
              </a:spcBef>
              <a:buFontTx/>
              <a:buNone/>
            </a:pPr>
            <a:endParaRPr kumimoji="0"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ct val="160000"/>
              </a:lnSpc>
              <a:spcBef>
                <a:spcPct val="0"/>
              </a:spcBef>
              <a:buFontTx/>
              <a:buNone/>
            </a:pPr>
            <a:endParaRPr kumimoji="0"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ct val="90000"/>
              </a:lnSpc>
            </a:pP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•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시간과 공간의 제약을 넘어선</a:t>
            </a:r>
            <a:endParaRPr kumimoji="0"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ct val="90000"/>
              </a:lnSpc>
            </a:pPr>
            <a:endParaRPr kumimoji="0"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ct val="90000"/>
              </a:lnSpc>
            </a:pP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 글로벌</a:t>
            </a: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경영자 전문과정</a:t>
            </a:r>
          </a:p>
          <a:p>
            <a:pPr algn="l">
              <a:lnSpc>
                <a:spcPct val="160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kumimoji="0" lang="ko-KR" altLang="en-US" sz="1600" dirty="0"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ct val="160000"/>
              </a:lnSpc>
              <a:spcBef>
                <a:spcPct val="0"/>
              </a:spcBef>
              <a:buFontTx/>
              <a:buNone/>
            </a:pPr>
            <a:endParaRPr kumimoji="0" lang="en-US" altLang="ko-KR" sz="16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AutoShape 26"/>
          <p:cNvSpPr>
            <a:spLocks noChangeArrowheads="1"/>
          </p:cNvSpPr>
          <p:nvPr/>
        </p:nvSpPr>
        <p:spPr bwMode="auto">
          <a:xfrm>
            <a:off x="5114924" y="4162384"/>
            <a:ext cx="3324225" cy="1905041"/>
          </a:xfrm>
          <a:prstGeom prst="flowChartAlternateProcess">
            <a:avLst/>
          </a:prstGeom>
          <a:noFill/>
          <a:ln w="25400" cap="rnd">
            <a:solidFill>
              <a:srgbClr val="6699FF"/>
            </a:solidFill>
            <a:prstDash val="sysDot"/>
            <a:miter lim="800000"/>
            <a:headEnd/>
            <a:tailEnd/>
          </a:ln>
        </p:spPr>
        <p:txBody>
          <a:bodyPr wrap="none" lIns="91422" tIns="45711" rIns="91422" bIns="45711" anchor="ctr"/>
          <a:lstStyle/>
          <a:p>
            <a:pPr algn="l">
              <a:lnSpc>
                <a:spcPct val="160000"/>
              </a:lnSpc>
              <a:spcBef>
                <a:spcPct val="0"/>
              </a:spcBef>
              <a:buFontTx/>
              <a:buNone/>
            </a:pPr>
            <a:endParaRPr kumimoji="0"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ct val="160000"/>
              </a:lnSpc>
              <a:spcBef>
                <a:spcPct val="0"/>
              </a:spcBef>
              <a:buFontTx/>
              <a:buNone/>
            </a:pPr>
            <a:endParaRPr kumimoji="0"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ct val="170000"/>
              </a:lnSpc>
            </a:pP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• 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매체 광고 시장 진입을 통한</a:t>
            </a:r>
            <a:endParaRPr kumimoji="0" lang="en-US" altLang="ko-KR" sz="1600" dirty="0" smtClean="0"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ct val="170000"/>
              </a:lnSpc>
            </a:pP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인지도 제고</a:t>
            </a:r>
          </a:p>
          <a:p>
            <a:pPr algn="l">
              <a:lnSpc>
                <a:spcPct val="150000"/>
              </a:lnSpc>
            </a:pPr>
            <a:r>
              <a:rPr kumimoji="0" lang="en-US" altLang="ko-KR" sz="1600" dirty="0" smtClean="0">
                <a:latin typeface="맑은 고딕" pitchFamily="50" charset="-127"/>
                <a:ea typeface="맑은 고딕" pitchFamily="50" charset="-127"/>
              </a:rPr>
              <a:t>• </a:t>
            </a: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커뮤니티 강화로 장기간 붐 조성</a:t>
            </a:r>
          </a:p>
          <a:p>
            <a:pPr algn="l">
              <a:lnSpc>
                <a:spcPct val="90000"/>
              </a:lnSpc>
            </a:pPr>
            <a:endParaRPr kumimoji="0" lang="ko-KR" altLang="en-US" sz="1600" dirty="0" smtClean="0"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ct val="160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600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kumimoji="0" lang="ko-KR" altLang="en-US" sz="1600" dirty="0"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ct val="160000"/>
              </a:lnSpc>
              <a:spcBef>
                <a:spcPct val="0"/>
              </a:spcBef>
              <a:buFontTx/>
              <a:buNone/>
            </a:pPr>
            <a:endParaRPr kumimoji="0" lang="en-US" altLang="ko-KR" sz="16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Oval 25"/>
          <p:cNvSpPr>
            <a:spLocks noChangeArrowheads="1"/>
          </p:cNvSpPr>
          <p:nvPr/>
        </p:nvSpPr>
        <p:spPr bwMode="auto">
          <a:xfrm>
            <a:off x="3889243" y="3267200"/>
            <a:ext cx="1190096" cy="934922"/>
          </a:xfrm>
          <a:prstGeom prst="ellipse">
            <a:avLst/>
          </a:prstGeom>
          <a:gradFill rotWithShape="0">
            <a:gsLst>
              <a:gs pos="0">
                <a:srgbClr val="00B050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cap="rnd">
            <a:noFill/>
            <a:prstDash val="sysDot"/>
            <a:round/>
            <a:headEnd/>
            <a:tailEnd/>
          </a:ln>
          <a:effectLst/>
        </p:spPr>
        <p:txBody>
          <a:bodyPr wrap="none" lIns="91422" tIns="45711" rIns="91422" bIns="45711" anchor="ctr"/>
          <a:lstStyle/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6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맑은 고딕" pitchFamily="50" charset="-127"/>
                <a:ea typeface="맑은 고딕" pitchFamily="50" charset="-127"/>
              </a:rPr>
              <a:t>G-CEO </a:t>
            </a:r>
            <a:r>
              <a:rPr lang="ko-KR" altLang="en-US" sz="16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맑은 고딕" pitchFamily="50" charset="-127"/>
                <a:ea typeface="맑은 고딕" pitchFamily="50" charset="-127"/>
              </a:rPr>
              <a:t>과정</a:t>
            </a:r>
            <a:endParaRPr lang="en-US" altLang="ko-KR" sz="1600" i="1" dirty="0">
              <a:effectLst>
                <a:outerShdw blurRad="38100" dist="38100" dir="2700000" algn="tl">
                  <a:srgbClr val="FFFFFF"/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25" y="115888"/>
            <a:ext cx="6564313" cy="531812"/>
          </a:xfrm>
        </p:spPr>
        <p:txBody>
          <a:bodyPr/>
          <a:lstStyle/>
          <a:p>
            <a:pPr eaLnBrk="1" hangingPunct="1"/>
            <a:r>
              <a:rPr lang="en-US" altLang="ko-KR" b="1" dirty="0" smtClean="0"/>
              <a:t>6</a:t>
            </a:r>
            <a:r>
              <a:rPr lang="en-US" altLang="ko-KR" b="1" dirty="0" smtClean="0"/>
              <a:t>. G-CEO </a:t>
            </a:r>
            <a:r>
              <a:rPr lang="ko-KR" altLang="en-US" b="1" dirty="0" smtClean="0"/>
              <a:t>과정의 특징 </a:t>
            </a:r>
            <a:r>
              <a:rPr lang="ko-KR" altLang="en-US" b="1" dirty="0" smtClean="0"/>
              <a:t>및 장점</a:t>
            </a:r>
          </a:p>
        </p:txBody>
      </p:sp>
      <p:sp>
        <p:nvSpPr>
          <p:cNvPr id="7" name="Oval 30"/>
          <p:cNvSpPr>
            <a:spLocks noChangeArrowheads="1"/>
          </p:cNvSpPr>
          <p:nvPr/>
        </p:nvSpPr>
        <p:spPr bwMode="auto">
          <a:xfrm>
            <a:off x="3648075" y="1665288"/>
            <a:ext cx="1957123" cy="1749425"/>
          </a:xfrm>
          <a:prstGeom prst="ellipse">
            <a:avLst/>
          </a:prstGeom>
          <a:gradFill rotWithShape="0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lIns="91422" tIns="45711" rIns="91422" bIns="45711" anchor="ctr"/>
          <a:lstStyle/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9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맑은 고딕" pitchFamily="50" charset="-127"/>
                <a:ea typeface="맑은 고딕" pitchFamily="50" charset="-127"/>
              </a:rPr>
              <a:t>Global  CEO</a:t>
            </a:r>
            <a:br>
              <a:rPr lang="en-US" altLang="ko-KR" sz="19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맑은 고딕" pitchFamily="50" charset="-127"/>
                <a:ea typeface="맑은 고딕" pitchFamily="50" charset="-127"/>
              </a:rPr>
            </a:br>
            <a:endParaRPr lang="en-US" altLang="ko-KR" sz="1900" i="1" dirty="0">
              <a:effectLst>
                <a:outerShdw blurRad="38100" dist="38100" dir="2700000" algn="tl">
                  <a:srgbClr val="FFFFFF"/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  <a:defRPr/>
            </a:pPr>
            <a:r>
              <a:rPr lang="ko-KR" altLang="en-US" sz="19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맑은 고딕" pitchFamily="50" charset="-127"/>
                <a:ea typeface="맑은 고딕" pitchFamily="50" charset="-127"/>
              </a:rPr>
              <a:t>과   정</a:t>
            </a:r>
          </a:p>
        </p:txBody>
      </p:sp>
      <p:sp>
        <p:nvSpPr>
          <p:cNvPr id="8" name="AutoShape 26"/>
          <p:cNvSpPr>
            <a:spLocks noChangeArrowheads="1"/>
          </p:cNvSpPr>
          <p:nvPr/>
        </p:nvSpPr>
        <p:spPr bwMode="auto">
          <a:xfrm>
            <a:off x="1916245" y="971550"/>
            <a:ext cx="5446580" cy="461963"/>
          </a:xfrm>
          <a:prstGeom prst="flowChartAlternateProcess">
            <a:avLst/>
          </a:prstGeom>
          <a:noFill/>
          <a:ln w="25400" cap="rnd">
            <a:solidFill>
              <a:srgbClr val="00B050"/>
            </a:solidFill>
            <a:prstDash val="sysDot"/>
            <a:miter lim="800000"/>
            <a:headEnd/>
            <a:tailEnd/>
          </a:ln>
        </p:spPr>
        <p:txBody>
          <a:bodyPr wrap="none" lIns="91422" tIns="45711" rIns="91422" bIns="45711" anchor="ctr"/>
          <a:lstStyle/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200" dirty="0" smtClean="0">
                <a:latin typeface="맑은 고딕" pitchFamily="50" charset="-127"/>
                <a:ea typeface="맑은 고딕" pitchFamily="50" charset="-127"/>
              </a:rPr>
              <a:t>고객욕구 분석 </a:t>
            </a:r>
            <a:r>
              <a:rPr kumimoji="0" lang="ko-KR" altLang="en-US" sz="1200" dirty="0">
                <a:latin typeface="맑은 고딕" pitchFamily="50" charset="-127"/>
                <a:ea typeface="맑은 고딕" pitchFamily="50" charset="-127"/>
              </a:rPr>
              <a:t>및 철저한 시장조사를 통한 커리큘럼 개발</a:t>
            </a:r>
          </a:p>
        </p:txBody>
      </p:sp>
      <p:sp>
        <p:nvSpPr>
          <p:cNvPr id="9" name="AutoShape 28"/>
          <p:cNvSpPr>
            <a:spLocks noChangeArrowheads="1"/>
          </p:cNvSpPr>
          <p:nvPr/>
        </p:nvSpPr>
        <p:spPr bwMode="auto">
          <a:xfrm>
            <a:off x="6702425" y="2120900"/>
            <a:ext cx="2146300" cy="1066800"/>
          </a:xfrm>
          <a:prstGeom prst="flowChartAlternateProcess">
            <a:avLst/>
          </a:prstGeom>
          <a:noFill/>
          <a:ln w="25400" cap="rnd">
            <a:solidFill>
              <a:srgbClr val="00B050"/>
            </a:solidFill>
            <a:prstDash val="sysDot"/>
            <a:miter lim="800000"/>
            <a:headEnd/>
            <a:tailEnd/>
          </a:ln>
        </p:spPr>
        <p:txBody>
          <a:bodyPr wrap="none" lIns="91422" tIns="45711" rIns="91422" bIns="45711" anchor="ctr"/>
          <a:lstStyle/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200" dirty="0" smtClean="0">
                <a:latin typeface="맑은 고딕" pitchFamily="50" charset="-127"/>
                <a:ea typeface="맑은 고딕" pitchFamily="50" charset="-127"/>
              </a:rPr>
              <a:t>첨단 동영상장비 </a:t>
            </a:r>
            <a:r>
              <a:rPr kumimoji="0" lang="ko-KR" altLang="en-US" sz="1200" dirty="0">
                <a:latin typeface="맑은 고딕" pitchFamily="50" charset="-127"/>
                <a:ea typeface="맑은 고딕" pitchFamily="50" charset="-127"/>
              </a:rPr>
              <a:t>및 </a:t>
            </a:r>
            <a:br>
              <a:rPr kumimoji="0" lang="ko-KR" altLang="en-US" sz="1200" dirty="0">
                <a:latin typeface="맑은 고딕" pitchFamily="50" charset="-127"/>
                <a:ea typeface="맑은 고딕" pitchFamily="50" charset="-127"/>
              </a:rPr>
            </a:br>
            <a:r>
              <a:rPr kumimoji="0" lang="ko-KR" altLang="en-US" sz="1200" dirty="0" smtClean="0">
                <a:latin typeface="맑은 고딕" pitchFamily="50" charset="-127"/>
                <a:ea typeface="맑은 고딕" pitchFamily="50" charset="-127"/>
              </a:rPr>
              <a:t>원격교육 솔루션 </a:t>
            </a:r>
            <a:r>
              <a:rPr kumimoji="0" lang="ko-KR" altLang="en-US" sz="1200" dirty="0">
                <a:latin typeface="맑은 고딕" pitchFamily="50" charset="-127"/>
                <a:ea typeface="맑은 고딕" pitchFamily="50" charset="-127"/>
              </a:rPr>
              <a:t>보유</a:t>
            </a:r>
            <a:endParaRPr kumimoji="0"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AutoShape 31"/>
          <p:cNvSpPr>
            <a:spLocks noChangeArrowheads="1"/>
          </p:cNvSpPr>
          <p:nvPr/>
        </p:nvSpPr>
        <p:spPr bwMode="auto">
          <a:xfrm>
            <a:off x="1666875" y="3948113"/>
            <a:ext cx="2313120" cy="917575"/>
          </a:xfrm>
          <a:prstGeom prst="flowChartAlternateProcess">
            <a:avLst/>
          </a:prstGeom>
          <a:noFill/>
          <a:ln w="25400" cap="rnd">
            <a:solidFill>
              <a:srgbClr val="00B050"/>
            </a:solidFill>
            <a:prstDash val="sysDot"/>
            <a:miter lim="800000"/>
            <a:headEnd/>
            <a:tailEnd/>
          </a:ln>
        </p:spPr>
        <p:txBody>
          <a:bodyPr wrap="none" lIns="91422" tIns="45711" rIns="91422" bIns="45711" anchor="ctr"/>
          <a:lstStyle/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200" dirty="0">
                <a:latin typeface="맑은 고딕" pitchFamily="50" charset="-127"/>
                <a:ea typeface="맑은 고딕" pitchFamily="50" charset="-127"/>
              </a:rPr>
              <a:t>해외 유수대학과 연계를 통한 </a:t>
            </a:r>
            <a:br>
              <a:rPr kumimoji="0" lang="ko-KR" altLang="en-US" sz="1200" dirty="0">
                <a:latin typeface="맑은 고딕" pitchFamily="50" charset="-127"/>
                <a:ea typeface="맑은 고딕" pitchFamily="50" charset="-127"/>
              </a:rPr>
            </a:br>
            <a:r>
              <a:rPr kumimoji="0" lang="ko-KR" altLang="en-US" sz="1200" dirty="0">
                <a:latin typeface="맑은 고딕" pitchFamily="50" charset="-127"/>
                <a:ea typeface="맑은 고딕" pitchFamily="50" charset="-127"/>
              </a:rPr>
              <a:t>입체적인 프로그램 진행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200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1200" dirty="0" smtClean="0">
                <a:latin typeface="맑은 고딕" pitchFamily="50" charset="-127"/>
                <a:ea typeface="맑은 고딕" pitchFamily="50" charset="-127"/>
              </a:rPr>
              <a:t>세미나 </a:t>
            </a:r>
            <a:r>
              <a:rPr kumimoji="0" lang="en-US" altLang="ko-KR" sz="1200" dirty="0" smtClean="0">
                <a:latin typeface="맑은 고딕" pitchFamily="50" charset="-127"/>
                <a:ea typeface="맑은 고딕" pitchFamily="50" charset="-127"/>
              </a:rPr>
              <a:t>/ </a:t>
            </a:r>
            <a:r>
              <a:rPr kumimoji="0" lang="ko-KR" altLang="en-US" sz="1200" dirty="0" smtClean="0">
                <a:latin typeface="맑은 고딕" pitchFamily="50" charset="-127"/>
                <a:ea typeface="맑은 고딕" pitchFamily="50" charset="-127"/>
              </a:rPr>
              <a:t>해외연수 </a:t>
            </a:r>
            <a:r>
              <a:rPr kumimoji="0" lang="ko-KR" altLang="en-US" sz="1200" dirty="0">
                <a:latin typeface="맑은 고딕" pitchFamily="50" charset="-127"/>
                <a:ea typeface="맑은 고딕" pitchFamily="50" charset="-127"/>
              </a:rPr>
              <a:t>등</a:t>
            </a:r>
            <a:r>
              <a:rPr kumimoji="0" lang="en-US" altLang="ko-KR" sz="1200" dirty="0"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11" name="AutoShape 32"/>
          <p:cNvSpPr>
            <a:spLocks noChangeArrowheads="1"/>
          </p:cNvSpPr>
          <p:nvPr/>
        </p:nvSpPr>
        <p:spPr bwMode="auto">
          <a:xfrm>
            <a:off x="5299075" y="3948113"/>
            <a:ext cx="2311400" cy="917575"/>
          </a:xfrm>
          <a:prstGeom prst="flowChartAlternateProcess">
            <a:avLst/>
          </a:prstGeom>
          <a:noFill/>
          <a:ln w="25400" cap="rnd">
            <a:solidFill>
              <a:srgbClr val="00B050"/>
            </a:solidFill>
            <a:prstDash val="sysDot"/>
            <a:miter lim="800000"/>
            <a:headEnd/>
            <a:tailEnd/>
          </a:ln>
        </p:spPr>
        <p:txBody>
          <a:bodyPr wrap="none" lIns="91422" tIns="45711" rIns="91422" bIns="45711" anchor="ctr"/>
          <a:lstStyle/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200" dirty="0" smtClean="0">
                <a:latin typeface="맑은 고딕" pitchFamily="50" charset="-127"/>
                <a:ea typeface="맑은 고딕" pitchFamily="50" charset="-127"/>
              </a:rPr>
              <a:t>온</a:t>
            </a:r>
            <a:r>
              <a:rPr kumimoji="0" lang="en-US" altLang="ko-KR" sz="1200" dirty="0" smtClean="0"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sz="1200" dirty="0" smtClean="0">
                <a:latin typeface="맑은 고딕" pitchFamily="50" charset="-127"/>
                <a:ea typeface="맑은 고딕" pitchFamily="50" charset="-127"/>
              </a:rPr>
              <a:t>오프라인</a:t>
            </a:r>
            <a:r>
              <a:rPr kumimoji="0" lang="en-US" altLang="ko-KR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1200" dirty="0">
                <a:latin typeface="맑은 고딕" pitchFamily="50" charset="-127"/>
                <a:ea typeface="맑은 고딕" pitchFamily="50" charset="-127"/>
              </a:rPr>
              <a:t>커뮤니티 구축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1200" dirty="0">
                <a:latin typeface="맑은 고딕" pitchFamily="50" charset="-127"/>
                <a:ea typeface="맑은 고딕" pitchFamily="50" charset="-127"/>
              </a:rPr>
              <a:t>-</a:t>
            </a:r>
            <a:r>
              <a:rPr kumimoji="0" lang="ko-KR" altLang="en-US" sz="1200" dirty="0">
                <a:latin typeface="맑은 고딕" pitchFamily="50" charset="-127"/>
                <a:ea typeface="맑은 고딕" pitchFamily="50" charset="-127"/>
              </a:rPr>
              <a:t>사업확장 </a:t>
            </a:r>
            <a:r>
              <a:rPr kumimoji="0" lang="en-US" altLang="ko-KR" sz="1200" dirty="0">
                <a:latin typeface="맑은 고딕" pitchFamily="50" charset="-127"/>
                <a:ea typeface="맑은 고딕" pitchFamily="50" charset="-127"/>
              </a:rPr>
              <a:t>/ </a:t>
            </a:r>
            <a:r>
              <a:rPr kumimoji="0" lang="ko-KR" altLang="en-US" sz="1200" dirty="0">
                <a:latin typeface="맑은 고딕" pitchFamily="50" charset="-127"/>
                <a:ea typeface="맑은 고딕" pitchFamily="50" charset="-127"/>
              </a:rPr>
              <a:t>정보공유의 활로</a:t>
            </a:r>
            <a:endParaRPr kumimoji="0"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AutoShape 27"/>
          <p:cNvSpPr>
            <a:spLocks noChangeArrowheads="1"/>
          </p:cNvSpPr>
          <p:nvPr/>
        </p:nvSpPr>
        <p:spPr bwMode="auto">
          <a:xfrm>
            <a:off x="428625" y="2119313"/>
            <a:ext cx="2146300" cy="1068388"/>
          </a:xfrm>
          <a:prstGeom prst="flowChartAlternateProcess">
            <a:avLst/>
          </a:prstGeom>
          <a:noFill/>
          <a:ln w="25400" cap="rnd">
            <a:solidFill>
              <a:srgbClr val="00B050"/>
            </a:solidFill>
            <a:prstDash val="sysDot"/>
            <a:miter lim="800000"/>
            <a:headEnd/>
            <a:tailEnd/>
          </a:ln>
        </p:spPr>
        <p:txBody>
          <a:bodyPr wrap="none" lIns="91422" tIns="45711" rIns="91422" bIns="45711" anchor="ctr"/>
          <a:lstStyle/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200" dirty="0" smtClean="0">
                <a:latin typeface="맑은 고딕" pitchFamily="50" charset="-127"/>
                <a:ea typeface="맑은 고딕" pitchFamily="50" charset="-127"/>
              </a:rPr>
              <a:t>국내 유수의 </a:t>
            </a:r>
            <a:endParaRPr kumimoji="0" lang="ko-KR" altLang="en-US" sz="1200" dirty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kumimoji="0" lang="ko-KR" altLang="en-US" dirty="0" smtClean="0">
                <a:latin typeface="맑은 고딕" pitchFamily="50" charset="-127"/>
                <a:ea typeface="맑은 고딕" pitchFamily="50" charset="-127"/>
              </a:rPr>
              <a:t>한</a:t>
            </a:r>
            <a:r>
              <a:rPr kumimoji="0" lang="ko-KR" altLang="en-US" dirty="0" smtClean="0">
                <a:latin typeface="맑은 고딕" pitchFamily="50" charset="-127"/>
                <a:ea typeface="맑은 고딕" pitchFamily="50" charset="-127"/>
              </a:rPr>
              <a:t>양</a:t>
            </a:r>
            <a:r>
              <a:rPr kumimoji="0" lang="ko-KR" altLang="en-US" sz="1200" dirty="0" smtClean="0">
                <a:latin typeface="맑은 고딕" pitchFamily="50" charset="-127"/>
                <a:ea typeface="맑은 고딕" pitchFamily="50" charset="-127"/>
              </a:rPr>
              <a:t>대 </a:t>
            </a:r>
            <a:r>
              <a:rPr kumimoji="0" lang="ko-KR" altLang="en-US" sz="1200" dirty="0">
                <a:latin typeface="맑은 고딕" pitchFamily="50" charset="-127"/>
                <a:ea typeface="맑은 고딕" pitchFamily="50" charset="-127"/>
              </a:rPr>
              <a:t>경영전문대학원의</a:t>
            </a:r>
            <a:endParaRPr kumimoji="0" lang="en-US" altLang="ko-KR" sz="1200" dirty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200" dirty="0" err="1">
                <a:latin typeface="맑은 고딕" pitchFamily="50" charset="-127"/>
                <a:ea typeface="맑은 고딕" pitchFamily="50" charset="-127"/>
              </a:rPr>
              <a:t>고품격</a:t>
            </a:r>
            <a:r>
              <a:rPr kumimoji="0" lang="ko-KR" altLang="en-US" sz="12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1200" dirty="0" err="1">
                <a:latin typeface="맑은 고딕" pitchFamily="50" charset="-127"/>
                <a:ea typeface="맑은 고딕" pitchFamily="50" charset="-127"/>
              </a:rPr>
              <a:t>컨텐츠</a:t>
            </a:r>
            <a:r>
              <a:rPr kumimoji="0" lang="ko-KR" altLang="en-US" sz="12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1200" dirty="0" smtClean="0">
                <a:latin typeface="맑은 고딕" pitchFamily="50" charset="-127"/>
                <a:ea typeface="맑은 고딕" pitchFamily="50" charset="-127"/>
              </a:rPr>
              <a:t>확보를 통한</a:t>
            </a:r>
            <a:endParaRPr kumimoji="0" lang="ko-KR" altLang="en-US" sz="1200" dirty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200" dirty="0">
                <a:latin typeface="맑은 고딕" pitchFamily="50" charset="-127"/>
                <a:ea typeface="맑은 고딕" pitchFamily="50" charset="-127"/>
              </a:rPr>
              <a:t>우수한 커리큘럼</a:t>
            </a:r>
            <a:endParaRPr kumimoji="0"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AutoShape 39"/>
          <p:cNvSpPr>
            <a:spLocks noChangeArrowheads="1"/>
          </p:cNvSpPr>
          <p:nvPr/>
        </p:nvSpPr>
        <p:spPr bwMode="auto">
          <a:xfrm>
            <a:off x="2657475" y="2425700"/>
            <a:ext cx="990600" cy="382588"/>
          </a:xfrm>
          <a:prstGeom prst="notchedRightArrow">
            <a:avLst>
              <a:gd name="adj1" fmla="val 71111"/>
              <a:gd name="adj2" fmla="val 62539"/>
            </a:avLst>
          </a:prstGeom>
          <a:gradFill rotWithShape="0">
            <a:gsLst>
              <a:gs pos="0">
                <a:srgbClr val="FF9900">
                  <a:gamma/>
                  <a:tint val="0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22" tIns="45711" rIns="91422" bIns="45711" anchor="ctr"/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200" b="0">
                <a:latin typeface="맑은 고딕" pitchFamily="50" charset="-127"/>
                <a:ea typeface="맑은 고딕" pitchFamily="50" charset="-127"/>
              </a:rPr>
              <a:t>       </a:t>
            </a:r>
            <a:endParaRPr lang="en-US" altLang="ko-KR" sz="1200" i="1">
              <a:effectLst>
                <a:outerShdw blurRad="38100" dist="38100" dir="2700000" algn="tl">
                  <a:srgbClr val="FFFFFF"/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AutoShape 40"/>
          <p:cNvSpPr>
            <a:spLocks noChangeArrowheads="1"/>
          </p:cNvSpPr>
          <p:nvPr/>
        </p:nvSpPr>
        <p:spPr bwMode="auto">
          <a:xfrm rot="10800000">
            <a:off x="5546725" y="2425700"/>
            <a:ext cx="1054232" cy="382588"/>
          </a:xfrm>
          <a:prstGeom prst="notchedRightArrow">
            <a:avLst>
              <a:gd name="adj1" fmla="val 71111"/>
              <a:gd name="adj2" fmla="val 66557"/>
            </a:avLst>
          </a:prstGeom>
          <a:gradFill rotWithShape="0">
            <a:gsLst>
              <a:gs pos="0">
                <a:srgbClr val="FF990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rot="10800000" wrap="none" lIns="91422" tIns="45711" rIns="91422" bIns="45711" anchor="ctr"/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ko-KR" b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5" name="AutoShape 41"/>
          <p:cNvCxnSpPr>
            <a:cxnSpLocks noChangeShapeType="1"/>
            <a:stCxn id="8" idx="3"/>
            <a:endCxn id="9" idx="0"/>
          </p:cNvCxnSpPr>
          <p:nvPr/>
        </p:nvCxnSpPr>
        <p:spPr bwMode="auto">
          <a:xfrm>
            <a:off x="7362825" y="1203325"/>
            <a:ext cx="412750" cy="917575"/>
          </a:xfrm>
          <a:prstGeom prst="bentConnector2">
            <a:avLst/>
          </a:prstGeom>
          <a:noFill/>
          <a:ln w="19050">
            <a:solidFill>
              <a:schemeClr val="bg2"/>
            </a:solidFill>
            <a:prstDash val="sysDot"/>
            <a:miter lim="800000"/>
            <a:headEnd/>
            <a:tailEnd/>
          </a:ln>
        </p:spPr>
      </p:cxnSp>
      <p:cxnSp>
        <p:nvCxnSpPr>
          <p:cNvPr id="16" name="AutoShape 42"/>
          <p:cNvCxnSpPr>
            <a:cxnSpLocks noChangeShapeType="1"/>
            <a:stCxn id="8" idx="1"/>
            <a:endCxn id="12" idx="0"/>
          </p:cNvCxnSpPr>
          <p:nvPr/>
        </p:nvCxnSpPr>
        <p:spPr bwMode="auto">
          <a:xfrm rot="10800000" flipV="1">
            <a:off x="1501775" y="1203325"/>
            <a:ext cx="414470" cy="915988"/>
          </a:xfrm>
          <a:prstGeom prst="bentConnector2">
            <a:avLst/>
          </a:prstGeom>
          <a:noFill/>
          <a:ln w="19050">
            <a:solidFill>
              <a:schemeClr val="bg2"/>
            </a:solidFill>
            <a:prstDash val="sysDot"/>
            <a:miter lim="800000"/>
            <a:headEnd/>
            <a:tailEnd/>
          </a:ln>
        </p:spPr>
      </p:cxnSp>
      <p:cxnSp>
        <p:nvCxnSpPr>
          <p:cNvPr id="17" name="AutoShape 43"/>
          <p:cNvCxnSpPr>
            <a:cxnSpLocks noChangeShapeType="1"/>
            <a:stCxn id="9" idx="2"/>
            <a:endCxn id="11" idx="3"/>
          </p:cNvCxnSpPr>
          <p:nvPr/>
        </p:nvCxnSpPr>
        <p:spPr bwMode="auto">
          <a:xfrm rot="5400000">
            <a:off x="7083425" y="3714750"/>
            <a:ext cx="1219200" cy="165100"/>
          </a:xfrm>
          <a:prstGeom prst="bentConnector2">
            <a:avLst/>
          </a:prstGeom>
          <a:noFill/>
          <a:ln w="19050">
            <a:solidFill>
              <a:schemeClr val="bg2"/>
            </a:solidFill>
            <a:prstDash val="sysDot"/>
            <a:miter lim="800000"/>
            <a:headEnd/>
            <a:tailEnd/>
          </a:ln>
        </p:spPr>
      </p:cxnSp>
      <p:cxnSp>
        <p:nvCxnSpPr>
          <p:cNvPr id="18" name="AutoShape 44"/>
          <p:cNvCxnSpPr>
            <a:cxnSpLocks noChangeShapeType="1"/>
            <a:stCxn id="12" idx="2"/>
            <a:endCxn id="10" idx="1"/>
          </p:cNvCxnSpPr>
          <p:nvPr/>
        </p:nvCxnSpPr>
        <p:spPr bwMode="auto">
          <a:xfrm rot="16200000" flipH="1">
            <a:off x="974725" y="3714750"/>
            <a:ext cx="1219200" cy="165100"/>
          </a:xfrm>
          <a:prstGeom prst="bentConnector2">
            <a:avLst/>
          </a:prstGeom>
          <a:noFill/>
          <a:ln w="19050">
            <a:solidFill>
              <a:schemeClr val="bg2"/>
            </a:solidFill>
            <a:prstDash val="sysDot"/>
            <a:miter lim="800000"/>
            <a:headEnd/>
            <a:tailEnd/>
          </a:ln>
        </p:spPr>
      </p:cxnSp>
      <p:cxnSp>
        <p:nvCxnSpPr>
          <p:cNvPr id="19" name="AutoShape 47"/>
          <p:cNvCxnSpPr>
            <a:cxnSpLocks noChangeShapeType="1"/>
          </p:cNvCxnSpPr>
          <p:nvPr/>
        </p:nvCxnSpPr>
        <p:spPr bwMode="auto">
          <a:xfrm rot="10800000">
            <a:off x="3978275" y="4405313"/>
            <a:ext cx="1319080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prstDash val="sysDot"/>
            <a:round/>
            <a:headEnd/>
            <a:tailEnd/>
          </a:ln>
        </p:spPr>
      </p:cxnSp>
      <p:sp>
        <p:nvSpPr>
          <p:cNvPr id="20" name="AutoShape 48"/>
          <p:cNvSpPr>
            <a:spLocks noChangeArrowheads="1"/>
          </p:cNvSpPr>
          <p:nvPr/>
        </p:nvSpPr>
        <p:spPr bwMode="auto">
          <a:xfrm rot="5400000">
            <a:off x="3609975" y="3948113"/>
            <a:ext cx="2057400" cy="990600"/>
          </a:xfrm>
          <a:prstGeom prst="notchedRightArrow">
            <a:avLst>
              <a:gd name="adj1" fmla="val 39935"/>
              <a:gd name="adj2" fmla="val 41333"/>
            </a:avLst>
          </a:prstGeom>
          <a:gradFill>
            <a:gsLst>
              <a:gs pos="1000">
                <a:srgbClr val="92D050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6350" cap="rnd">
            <a:noFill/>
            <a:prstDash val="sysDot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AutoShape 46"/>
          <p:cNvSpPr>
            <a:spLocks noChangeArrowheads="1"/>
          </p:cNvSpPr>
          <p:nvPr/>
        </p:nvSpPr>
        <p:spPr bwMode="auto">
          <a:xfrm rot="13500000">
            <a:off x="5022188" y="3304315"/>
            <a:ext cx="866775" cy="476382"/>
          </a:xfrm>
          <a:prstGeom prst="notchedRightArrow">
            <a:avLst>
              <a:gd name="adj1" fmla="val 71111"/>
              <a:gd name="adj2" fmla="val 51578"/>
            </a:avLst>
          </a:prstGeom>
          <a:gradFill rotWithShape="0">
            <a:gsLst>
              <a:gs pos="0">
                <a:srgbClr val="FF990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vert="eaVert" wrap="none" lIns="91422" tIns="45711" rIns="91422" bIns="45711" anchor="ctr"/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ko-KR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AutoShape 45"/>
          <p:cNvSpPr>
            <a:spLocks noChangeArrowheads="1"/>
          </p:cNvSpPr>
          <p:nvPr/>
        </p:nvSpPr>
        <p:spPr bwMode="auto">
          <a:xfrm rot="18900000">
            <a:off x="3197490" y="3289300"/>
            <a:ext cx="918369" cy="466725"/>
          </a:xfrm>
          <a:prstGeom prst="notchedRightArrow">
            <a:avLst>
              <a:gd name="adj1" fmla="val 71111"/>
              <a:gd name="adj2" fmla="val 47527"/>
            </a:avLst>
          </a:prstGeom>
          <a:gradFill rotWithShape="0">
            <a:gsLst>
              <a:gs pos="0">
                <a:srgbClr val="FF9900">
                  <a:gamma/>
                  <a:tint val="0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22" tIns="45711" rIns="91422" bIns="45711" anchor="ctr"/>
          <a:lstStyle/>
          <a:p>
            <a:pPr algn="l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200" b="0">
                <a:latin typeface="맑은 고딕" pitchFamily="50" charset="-127"/>
                <a:ea typeface="맑은 고딕" pitchFamily="50" charset="-127"/>
              </a:rPr>
              <a:t>       </a:t>
            </a:r>
            <a:endParaRPr lang="en-US" altLang="ko-KR" sz="1200" i="1">
              <a:effectLst>
                <a:outerShdw blurRad="38100" dist="38100" dir="2700000" algn="tl">
                  <a:srgbClr val="FFFFFF"/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AutoShape 33"/>
          <p:cNvSpPr>
            <a:spLocks noChangeArrowheads="1"/>
          </p:cNvSpPr>
          <p:nvPr/>
        </p:nvSpPr>
        <p:spPr bwMode="auto">
          <a:xfrm>
            <a:off x="841375" y="5543550"/>
            <a:ext cx="7594600" cy="733425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99CCFF"/>
              </a:gs>
            </a:gsLst>
            <a:lin ang="5400000" scaled="1"/>
          </a:gradFill>
          <a:ln w="6350" cap="rnd">
            <a:noFill/>
            <a:prstDash val="sysDot"/>
            <a:miter lim="800000"/>
            <a:headEnd/>
            <a:tailEnd/>
          </a:ln>
          <a:effectLst/>
        </p:spPr>
        <p:txBody>
          <a:bodyPr wrap="none" lIns="91422" tIns="45711" rIns="91422" bIns="45711" anchor="ctr"/>
          <a:lstStyle/>
          <a:p>
            <a:pPr>
              <a:lnSpc>
                <a:spcPts val="25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20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맑은 고딕" pitchFamily="50" charset="-127"/>
                <a:ea typeface="맑은 고딕" pitchFamily="50" charset="-127"/>
              </a:rPr>
              <a:t>신지식 가치창조를 통한 맞춤교육 실현</a:t>
            </a:r>
          </a:p>
          <a:p>
            <a:pPr>
              <a:lnSpc>
                <a:spcPts val="25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20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맑은 고딕" pitchFamily="50" charset="-127"/>
                <a:ea typeface="맑은 고딕" pitchFamily="50" charset="-127"/>
              </a:rPr>
              <a:t>국가경쟁력 발전에 기여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타원 13"/>
          <p:cNvSpPr/>
          <p:nvPr/>
        </p:nvSpPr>
        <p:spPr bwMode="auto">
          <a:xfrm>
            <a:off x="2444750" y="1304925"/>
            <a:ext cx="5184774" cy="4429125"/>
          </a:xfrm>
          <a:prstGeom prst="ellipse">
            <a:avLst/>
          </a:prstGeom>
          <a:solidFill>
            <a:srgbClr val="CCE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타원 14"/>
          <p:cNvSpPr/>
          <p:nvPr/>
        </p:nvSpPr>
        <p:spPr bwMode="auto">
          <a:xfrm>
            <a:off x="3101975" y="1917700"/>
            <a:ext cx="3876674" cy="3216275"/>
          </a:xfrm>
          <a:prstGeom prst="ellipse">
            <a:avLst/>
          </a:prstGeom>
          <a:gradFill>
            <a:gsLst>
              <a:gs pos="64000">
                <a:schemeClr val="accent1">
                  <a:alpha val="27000"/>
                </a:schemeClr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6" name="직선 연결선 8"/>
          <p:cNvCxnSpPr>
            <a:stCxn id="14" idx="0"/>
            <a:endCxn id="14" idx="4"/>
          </p:cNvCxnSpPr>
          <p:nvPr/>
        </p:nvCxnSpPr>
        <p:spPr bwMode="auto">
          <a:xfrm rot="16200000" flipH="1">
            <a:off x="2822574" y="3519487"/>
            <a:ext cx="442912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타원 16"/>
          <p:cNvSpPr/>
          <p:nvPr/>
        </p:nvSpPr>
        <p:spPr bwMode="auto">
          <a:xfrm>
            <a:off x="3929063" y="2611438"/>
            <a:ext cx="2173286" cy="18573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lnSpc>
                <a:spcPct val="140000"/>
              </a:lnSpc>
              <a:defRPr/>
            </a:pPr>
            <a:r>
              <a:rPr lang="en-US" altLang="ko-KR" sz="1800" i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맑은 고딕" pitchFamily="50" charset="-127"/>
              </a:rPr>
              <a:t>G-CEO </a:t>
            </a:r>
            <a:r>
              <a:rPr lang="ko-KR" altLang="en-US" sz="1800" i="1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맑은 고딕" pitchFamily="50" charset="-127"/>
              </a:rPr>
              <a:t>과정</a:t>
            </a:r>
            <a:endParaRPr lang="en-US" altLang="ko-KR" sz="1800" i="1" dirty="0">
              <a:effectLst>
                <a:outerShdw blurRad="38100" dist="38100" dir="2700000" algn="tl">
                  <a:srgbClr val="C0C0C0"/>
                </a:outerShdw>
              </a:effectLst>
              <a:ea typeface="맑은 고딕" pitchFamily="50" charset="-127"/>
            </a:endParaRPr>
          </a:p>
        </p:txBody>
      </p:sp>
      <p:cxnSp>
        <p:nvCxnSpPr>
          <p:cNvPr id="18" name="직선 연결선 17"/>
          <p:cNvCxnSpPr/>
          <p:nvPr/>
        </p:nvCxnSpPr>
        <p:spPr bwMode="auto">
          <a:xfrm>
            <a:off x="6048375" y="3490913"/>
            <a:ext cx="941388" cy="158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 bwMode="auto">
          <a:xfrm rot="10800000" flipV="1">
            <a:off x="3455989" y="4133850"/>
            <a:ext cx="685800" cy="3571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 bwMode="auto">
          <a:xfrm>
            <a:off x="3432175" y="2633663"/>
            <a:ext cx="752475" cy="42862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7"/>
          <p:cNvSpPr txBox="1">
            <a:spLocks noChangeArrowheads="1"/>
          </p:cNvSpPr>
          <p:nvPr/>
        </p:nvSpPr>
        <p:spPr bwMode="auto">
          <a:xfrm>
            <a:off x="3997580" y="2305489"/>
            <a:ext cx="6191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60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Buy</a:t>
            </a:r>
          </a:p>
        </p:txBody>
      </p:sp>
      <p:sp>
        <p:nvSpPr>
          <p:cNvPr id="22" name="TextBox 28"/>
          <p:cNvSpPr txBox="1">
            <a:spLocks noChangeArrowheads="1"/>
          </p:cNvSpPr>
          <p:nvPr/>
        </p:nvSpPr>
        <p:spPr bwMode="auto">
          <a:xfrm>
            <a:off x="5807118" y="2542477"/>
            <a:ext cx="7739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60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Lead</a:t>
            </a:r>
          </a:p>
        </p:txBody>
      </p:sp>
      <p:sp>
        <p:nvSpPr>
          <p:cNvPr id="23" name="TextBox 29"/>
          <p:cNvSpPr txBox="1">
            <a:spLocks noChangeArrowheads="1"/>
          </p:cNvSpPr>
          <p:nvPr/>
        </p:nvSpPr>
        <p:spPr bwMode="auto">
          <a:xfrm>
            <a:off x="3143965" y="3365895"/>
            <a:ext cx="85130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60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Make</a:t>
            </a:r>
            <a:endParaRPr lang="ko-KR" altLang="en-US" sz="160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TextBox 30"/>
          <p:cNvSpPr txBox="1">
            <a:spLocks noChangeArrowheads="1"/>
          </p:cNvSpPr>
          <p:nvPr/>
        </p:nvSpPr>
        <p:spPr bwMode="auto">
          <a:xfrm>
            <a:off x="4029428" y="4498750"/>
            <a:ext cx="6191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60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Sell</a:t>
            </a:r>
            <a:endParaRPr lang="ko-KR" altLang="en-US" sz="160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TextBox 31"/>
          <p:cNvSpPr txBox="1">
            <a:spLocks noChangeArrowheads="1"/>
          </p:cNvSpPr>
          <p:nvPr/>
        </p:nvSpPr>
        <p:spPr bwMode="auto">
          <a:xfrm>
            <a:off x="5522635" y="4028038"/>
            <a:ext cx="11608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60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     Self-</a:t>
            </a:r>
          </a:p>
          <a:p>
            <a:r>
              <a:rPr lang="en-US" altLang="ko-KR" sz="160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Develop</a:t>
            </a:r>
          </a:p>
        </p:txBody>
      </p:sp>
      <p:sp>
        <p:nvSpPr>
          <p:cNvPr id="12" name="TextBox 36"/>
          <p:cNvSpPr txBox="1">
            <a:spLocks noChangeArrowheads="1"/>
          </p:cNvSpPr>
          <p:nvPr/>
        </p:nvSpPr>
        <p:spPr bwMode="auto">
          <a:xfrm>
            <a:off x="2326818" y="3246412"/>
            <a:ext cx="9286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1600">
                <a:latin typeface="맑은 고딕" pitchFamily="50" charset="-127"/>
                <a:ea typeface="맑은 고딕" pitchFamily="50" charset="-127"/>
              </a:rPr>
              <a:t>기업을</a:t>
            </a:r>
            <a:endParaRPr lang="en-US" altLang="ko-KR" sz="160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1600">
                <a:latin typeface="맑은 고딕" pitchFamily="50" charset="-127"/>
                <a:ea typeface="맑은 고딕" pitchFamily="50" charset="-127"/>
              </a:rPr>
              <a:t>위한</a:t>
            </a:r>
            <a:endParaRPr lang="en-US" altLang="ko-KR" sz="16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TextBox 37"/>
          <p:cNvSpPr txBox="1">
            <a:spLocks noChangeArrowheads="1"/>
          </p:cNvSpPr>
          <p:nvPr/>
        </p:nvSpPr>
        <p:spPr bwMode="auto">
          <a:xfrm>
            <a:off x="6870135" y="3275813"/>
            <a:ext cx="8513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600" dirty="0">
                <a:latin typeface="맑은 고딕" pitchFamily="50" charset="-127"/>
                <a:ea typeface="맑은 고딕" pitchFamily="50" charset="-127"/>
              </a:rPr>
              <a:t>CEO</a:t>
            </a:r>
            <a:r>
              <a:rPr lang="ko-KR" altLang="en-US" sz="1600" dirty="0">
                <a:latin typeface="맑은 고딕" pitchFamily="50" charset="-127"/>
                <a:ea typeface="맑은 고딕" pitchFamily="50" charset="-127"/>
              </a:rPr>
              <a:t>를</a:t>
            </a:r>
            <a:endParaRPr lang="en-US" altLang="ko-KR" sz="1600" dirty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1600" dirty="0">
                <a:latin typeface="맑은 고딕" pitchFamily="50" charset="-127"/>
                <a:ea typeface="맑은 고딕" pitchFamily="50" charset="-127"/>
              </a:rPr>
              <a:t>위한</a:t>
            </a:r>
            <a:endParaRPr lang="en-US" altLang="ko-KR" sz="16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TextBox 42"/>
          <p:cNvSpPr txBox="1">
            <a:spLocks noChangeArrowheads="1"/>
          </p:cNvSpPr>
          <p:nvPr/>
        </p:nvSpPr>
        <p:spPr bwMode="auto">
          <a:xfrm>
            <a:off x="1810086" y="5105577"/>
            <a:ext cx="2136353" cy="307777"/>
          </a:xfrm>
          <a:prstGeom prst="rect">
            <a:avLst/>
          </a:prstGeom>
          <a:noFill/>
          <a:ln w="25400" cap="rnd">
            <a:solidFill>
              <a:srgbClr val="FFC000"/>
            </a:solidFill>
            <a:prstDash val="sysDot"/>
            <a:round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ko-KR" altLang="en-US" sz="1400" dirty="0">
                <a:solidFill>
                  <a:srgbClr val="000099"/>
                </a:solidFill>
                <a:latin typeface="맑은 고딕" pitchFamily="50" charset="-127"/>
                <a:ea typeface="맑은 고딕" pitchFamily="50" charset="-127"/>
              </a:rPr>
              <a:t>고객 성공을 파십시오</a:t>
            </a:r>
            <a:r>
              <a:rPr lang="en-US" altLang="ko-KR" sz="1400" dirty="0" smtClean="0">
                <a:solidFill>
                  <a:srgbClr val="000099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en-US" altLang="ko-KR" sz="1100" dirty="0" smtClean="0">
                <a:solidFill>
                  <a:srgbClr val="000099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1100" dirty="0">
              <a:solidFill>
                <a:srgbClr val="000099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44"/>
          <p:cNvSpPr txBox="1">
            <a:spLocks noChangeArrowheads="1"/>
          </p:cNvSpPr>
          <p:nvPr/>
        </p:nvSpPr>
        <p:spPr bwMode="auto">
          <a:xfrm>
            <a:off x="1905704" y="5427484"/>
            <a:ext cx="2399132" cy="66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가치 진화에 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따른 마케팅의 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변화</a:t>
            </a:r>
            <a:endParaRPr lang="en-US" altLang="ko-KR" sz="1100" dirty="0" smtClean="0">
              <a:latin typeface="맑은 고딕" pitchFamily="50" charset="-127"/>
              <a:ea typeface="맑은 고딕" pitchFamily="50" charset="-127"/>
            </a:endParaRPr>
          </a:p>
          <a:p>
            <a:pPr algn="l">
              <a:buFont typeface="Arial" pitchFamily="34" charset="0"/>
              <a:buChar char="•"/>
            </a:pPr>
            <a:r>
              <a:rPr lang="en-US" altLang="ko-KR" sz="11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고객 가치 창출의 </a:t>
            </a: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CRM</a:t>
            </a:r>
          </a:p>
          <a:p>
            <a:pPr algn="l">
              <a:lnSpc>
                <a:spcPts val="1800"/>
              </a:lnSpc>
              <a:buFont typeface="Arial" pitchFamily="34" charset="0"/>
              <a:buChar char="•"/>
            </a:pP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고객 만족의 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프로세스 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재설계</a:t>
            </a:r>
            <a:endParaRPr lang="ko-KR" altLang="en-US" sz="11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Box 45"/>
          <p:cNvSpPr txBox="1">
            <a:spLocks noChangeArrowheads="1"/>
          </p:cNvSpPr>
          <p:nvPr/>
        </p:nvSpPr>
        <p:spPr bwMode="auto">
          <a:xfrm>
            <a:off x="6291636" y="4776943"/>
            <a:ext cx="2471364" cy="528482"/>
          </a:xfrm>
          <a:prstGeom prst="rect">
            <a:avLst/>
          </a:prstGeom>
          <a:noFill/>
          <a:ln w="25400" cap="rnd">
            <a:solidFill>
              <a:srgbClr val="FFC000"/>
            </a:solidFill>
            <a:prstDash val="sysDot"/>
            <a:round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1400" dirty="0">
                <a:solidFill>
                  <a:srgbClr val="000099"/>
                </a:solidFill>
                <a:latin typeface="맑은 고딕" pitchFamily="50" charset="-127"/>
                <a:ea typeface="맑은 고딕" pitchFamily="50" charset="-127"/>
              </a:rPr>
              <a:t>파트너와 </a:t>
            </a:r>
            <a:r>
              <a:rPr lang="ko-KR" altLang="en-US" sz="1400" dirty="0" smtClean="0">
                <a:solidFill>
                  <a:srgbClr val="000099"/>
                </a:solidFill>
                <a:latin typeface="맑은 고딕" pitchFamily="50" charset="-127"/>
                <a:ea typeface="맑은 고딕" pitchFamily="50" charset="-127"/>
              </a:rPr>
              <a:t> 함께</a:t>
            </a:r>
            <a:endParaRPr lang="en-US" altLang="ko-KR" sz="1400" dirty="0">
              <a:solidFill>
                <a:srgbClr val="000099"/>
              </a:solidFill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1400" dirty="0" err="1">
                <a:solidFill>
                  <a:srgbClr val="000099"/>
                </a:solidFill>
                <a:latin typeface="맑은 고딕" pitchFamily="50" charset="-127"/>
                <a:ea typeface="맑은 고딕" pitchFamily="50" charset="-127"/>
              </a:rPr>
              <a:t>가치있는</a:t>
            </a:r>
            <a:r>
              <a:rPr lang="ko-KR" altLang="en-US" sz="1400" dirty="0">
                <a:solidFill>
                  <a:srgbClr val="000099"/>
                </a:solidFill>
                <a:latin typeface="맑은 고딕" pitchFamily="50" charset="-127"/>
                <a:ea typeface="맑은 고딕" pitchFamily="50" charset="-127"/>
              </a:rPr>
              <a:t> 당신이 되십시오</a:t>
            </a:r>
            <a:r>
              <a:rPr lang="en-US" altLang="ko-KR" dirty="0">
                <a:solidFill>
                  <a:srgbClr val="000099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9" name="TextBox 46"/>
          <p:cNvSpPr txBox="1">
            <a:spLocks noChangeArrowheads="1"/>
          </p:cNvSpPr>
          <p:nvPr/>
        </p:nvSpPr>
        <p:spPr bwMode="auto">
          <a:xfrm>
            <a:off x="6360171" y="5306456"/>
            <a:ext cx="247652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ts val="1800"/>
              </a:lnSpc>
              <a:buFont typeface="Arial" pitchFamily="34" charset="0"/>
              <a:buChar char="•"/>
            </a:pP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신세대와의 문화 공유</a:t>
            </a:r>
            <a:endParaRPr lang="en-US" altLang="ko-KR" sz="1100" dirty="0"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ts val="1800"/>
              </a:lnSpc>
              <a:buFont typeface="Arial" pitchFamily="34" charset="0"/>
              <a:buChar char="•"/>
            </a:pP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변화 관리와 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리더십 실습</a:t>
            </a:r>
            <a:endParaRPr lang="en-US" altLang="ko-KR" sz="1100" dirty="0"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ts val="1800"/>
              </a:lnSpc>
              <a:buFont typeface="Arial" pitchFamily="34" charset="0"/>
              <a:buChar char="•"/>
            </a:pP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시</a:t>
            </a: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소설</a:t>
            </a: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수필</a:t>
            </a: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음악</a:t>
            </a: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미술</a:t>
            </a: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사진</a:t>
            </a: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,</a:t>
            </a:r>
          </a:p>
          <a:p>
            <a:pPr algn="l">
              <a:lnSpc>
                <a:spcPts val="1800"/>
              </a:lnSpc>
            </a:pP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  이재</a:t>
            </a: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투자 분야의 저자 특강</a:t>
            </a:r>
            <a:endParaRPr lang="en-US" altLang="ko-KR" sz="11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TextBox 47"/>
          <p:cNvSpPr txBox="1">
            <a:spLocks noChangeArrowheads="1"/>
          </p:cNvSpPr>
          <p:nvPr/>
        </p:nvSpPr>
        <p:spPr bwMode="auto">
          <a:xfrm>
            <a:off x="544513" y="2915264"/>
            <a:ext cx="1893887" cy="523220"/>
          </a:xfrm>
          <a:prstGeom prst="rect">
            <a:avLst/>
          </a:prstGeom>
          <a:noFill/>
          <a:ln w="25400" cap="rnd">
            <a:solidFill>
              <a:srgbClr val="FFC000"/>
            </a:solidFill>
            <a:prstDash val="sysDot"/>
            <a:round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ko-KR" altLang="en-US" sz="1400" dirty="0">
                <a:solidFill>
                  <a:srgbClr val="000099"/>
                </a:solidFill>
                <a:latin typeface="맑은 고딕" pitchFamily="50" charset="-127"/>
                <a:ea typeface="맑은 고딕" pitchFamily="50" charset="-127"/>
              </a:rPr>
              <a:t>새로운 비즈니스를</a:t>
            </a:r>
            <a:endParaRPr lang="en-US" altLang="ko-KR" sz="1400" dirty="0">
              <a:solidFill>
                <a:srgbClr val="000099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r"/>
            <a:r>
              <a:rPr lang="ko-KR" altLang="en-US" sz="1400" dirty="0">
                <a:solidFill>
                  <a:srgbClr val="000099"/>
                </a:solidFill>
                <a:latin typeface="맑은 고딕" pitchFamily="50" charset="-127"/>
                <a:ea typeface="맑은 고딕" pitchFamily="50" charset="-127"/>
              </a:rPr>
              <a:t>만드십시오</a:t>
            </a:r>
            <a:r>
              <a:rPr lang="en-US" altLang="ko-KR" sz="1400" dirty="0">
                <a:solidFill>
                  <a:srgbClr val="000099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400" dirty="0">
              <a:solidFill>
                <a:srgbClr val="000099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TextBox 50"/>
          <p:cNvSpPr txBox="1">
            <a:spLocks noChangeArrowheads="1"/>
          </p:cNvSpPr>
          <p:nvPr/>
        </p:nvSpPr>
        <p:spPr bwMode="auto">
          <a:xfrm>
            <a:off x="629356" y="3432175"/>
            <a:ext cx="236635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ts val="1800"/>
              </a:lnSpc>
              <a:buFont typeface="Arial" pitchFamily="34" charset="0"/>
              <a:buChar char="•"/>
            </a:pP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전략적 </a:t>
            </a: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M&amp;A</a:t>
            </a:r>
          </a:p>
          <a:p>
            <a:pPr algn="l">
              <a:lnSpc>
                <a:spcPts val="1800"/>
              </a:lnSpc>
              <a:buFont typeface="Arial" pitchFamily="34" charset="0"/>
              <a:buChar char="•"/>
            </a:pP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벤처 </a:t>
            </a:r>
            <a:r>
              <a:rPr lang="ko-KR" altLang="en-US" sz="1100" dirty="0" err="1" smtClean="0">
                <a:latin typeface="맑은 고딕" pitchFamily="50" charset="-127"/>
                <a:ea typeface="맑은 고딕" pitchFamily="50" charset="-127"/>
              </a:rPr>
              <a:t>캐피탈과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사모투자펀드</a:t>
            </a:r>
            <a:endParaRPr lang="en-US" altLang="ko-KR" sz="1100" dirty="0"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ts val="1800"/>
              </a:lnSpc>
              <a:buFont typeface="Arial" pitchFamily="34" charset="0"/>
              <a:buChar char="•"/>
            </a:pP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파생상품의 이해와 응용</a:t>
            </a:r>
            <a:endParaRPr lang="en-US" altLang="ko-KR" sz="1100" dirty="0"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ts val="1800"/>
              </a:lnSpc>
              <a:buFont typeface="Arial" pitchFamily="34" charset="0"/>
              <a:buChar char="•"/>
            </a:pP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회계 투명성과 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기업가치 제고</a:t>
            </a:r>
            <a:endParaRPr lang="en-US" altLang="ko-KR" sz="1100" dirty="0"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ts val="1800"/>
              </a:lnSpc>
              <a:buFont typeface="Arial" pitchFamily="34" charset="0"/>
              <a:buChar char="•"/>
            </a:pP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성과경영을 통한 가치창출</a:t>
            </a:r>
            <a:endParaRPr lang="en-US" altLang="ko-KR" sz="1100" dirty="0"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ts val="1800"/>
              </a:lnSpc>
              <a:buFont typeface="Arial" pitchFamily="34" charset="0"/>
              <a:buChar char="•"/>
            </a:pP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복합적 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의미의</a:t>
            </a:r>
            <a:r>
              <a:rPr lang="en-US" altLang="ko-KR" sz="1100" dirty="0" smtClean="0">
                <a:latin typeface="맑은 고딕" pitchFamily="50" charset="-127"/>
                <a:ea typeface="맑은 고딕" pitchFamily="50" charset="-127"/>
              </a:rPr>
              <a:t> (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해외</a:t>
            </a: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부동산 투자</a:t>
            </a:r>
          </a:p>
        </p:txBody>
      </p:sp>
      <p:sp>
        <p:nvSpPr>
          <p:cNvPr id="27" name="TextBox 51"/>
          <p:cNvSpPr txBox="1">
            <a:spLocks noChangeArrowheads="1"/>
          </p:cNvSpPr>
          <p:nvPr/>
        </p:nvSpPr>
        <p:spPr bwMode="auto">
          <a:xfrm>
            <a:off x="1008647" y="787400"/>
            <a:ext cx="2308645" cy="307777"/>
          </a:xfrm>
          <a:prstGeom prst="rect">
            <a:avLst/>
          </a:prstGeom>
          <a:noFill/>
          <a:ln w="25400" cap="rnd">
            <a:solidFill>
              <a:srgbClr val="FFC000"/>
            </a:solidFill>
            <a:prstDash val="sysDot"/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ko-KR" altLang="en-US" sz="1400" dirty="0">
                <a:solidFill>
                  <a:srgbClr val="000099"/>
                </a:solidFill>
                <a:latin typeface="맑은 고딕" pitchFamily="50" charset="-127"/>
                <a:ea typeface="맑은 고딕" pitchFamily="50" charset="-127"/>
              </a:rPr>
              <a:t>새로운 </a:t>
            </a:r>
            <a:r>
              <a:rPr lang="ko-KR" altLang="en-US" sz="1400" dirty="0" err="1" smtClean="0">
                <a:solidFill>
                  <a:srgbClr val="000099"/>
                </a:solidFill>
                <a:latin typeface="맑은 고딕" pitchFamily="50" charset="-127"/>
                <a:ea typeface="맑은 고딕" pitchFamily="50" charset="-127"/>
              </a:rPr>
              <a:t>트렌드를</a:t>
            </a:r>
            <a:r>
              <a:rPr lang="ko-KR" altLang="en-US" sz="1400" dirty="0" smtClean="0">
                <a:solidFill>
                  <a:srgbClr val="000099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400" dirty="0">
                <a:solidFill>
                  <a:srgbClr val="000099"/>
                </a:solidFill>
                <a:latin typeface="맑은 고딕" pitchFamily="50" charset="-127"/>
                <a:ea typeface="맑은 고딕" pitchFamily="50" charset="-127"/>
              </a:rPr>
              <a:t>사십시오</a:t>
            </a:r>
            <a:r>
              <a:rPr lang="en-US" altLang="ko-KR" sz="1400" dirty="0">
                <a:solidFill>
                  <a:srgbClr val="000099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28" name="TextBox 52"/>
          <p:cNvSpPr txBox="1">
            <a:spLocks noChangeArrowheads="1"/>
          </p:cNvSpPr>
          <p:nvPr/>
        </p:nvSpPr>
        <p:spPr bwMode="auto">
          <a:xfrm>
            <a:off x="1266825" y="904874"/>
            <a:ext cx="2135188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ts val="1800"/>
              </a:lnSpc>
            </a:pPr>
            <a:r>
              <a:rPr lang="en-US" altLang="ko-KR" sz="1100" dirty="0" smtClean="0">
                <a:latin typeface="맑은 고딕" pitchFamily="50" charset="-127"/>
                <a:ea typeface="맑은 고딕" pitchFamily="50" charset="-127"/>
              </a:rPr>
              <a:t>          </a:t>
            </a:r>
          </a:p>
          <a:p>
            <a:pPr algn="l">
              <a:lnSpc>
                <a:spcPts val="1800"/>
              </a:lnSpc>
              <a:buFont typeface="Arial" pitchFamily="34" charset="0"/>
              <a:buChar char="•"/>
            </a:pPr>
            <a:r>
              <a:rPr lang="en-US" altLang="ko-KR" sz="1100" dirty="0" smtClean="0">
                <a:latin typeface="맑은 고딕" pitchFamily="50" charset="-127"/>
                <a:ea typeface="맑은 고딕" pitchFamily="50" charset="-127"/>
              </a:rPr>
              <a:t> Social Technology</a:t>
            </a:r>
          </a:p>
          <a:p>
            <a:pPr algn="l">
              <a:lnSpc>
                <a:spcPts val="1800"/>
              </a:lnSpc>
              <a:buFont typeface="Arial" pitchFamily="34" charset="0"/>
              <a:buChar char="•"/>
            </a:pPr>
            <a:r>
              <a:rPr lang="en-US" altLang="ko-KR" sz="11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Ubiquitous Technology</a:t>
            </a:r>
          </a:p>
          <a:p>
            <a:pPr algn="l">
              <a:lnSpc>
                <a:spcPts val="1800"/>
              </a:lnSpc>
              <a:buFont typeface="Arial" pitchFamily="34" charset="0"/>
              <a:buChar char="•"/>
            </a:pP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100" dirty="0" err="1">
                <a:latin typeface="맑은 고딕" pitchFamily="50" charset="-127"/>
                <a:ea typeface="맑은 고딕" pitchFamily="50" charset="-127"/>
              </a:rPr>
              <a:t>Nano</a:t>
            </a: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 Technology</a:t>
            </a:r>
          </a:p>
          <a:p>
            <a:pPr algn="l">
              <a:lnSpc>
                <a:spcPts val="1800"/>
              </a:lnSpc>
              <a:buFont typeface="Arial" pitchFamily="34" charset="0"/>
              <a:buChar char="•"/>
            </a:pP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 Bio Technology</a:t>
            </a:r>
          </a:p>
          <a:p>
            <a:pPr algn="l">
              <a:lnSpc>
                <a:spcPts val="1800"/>
              </a:lnSpc>
              <a:buFont typeface="Arial" pitchFamily="34" charset="0"/>
              <a:buChar char="•"/>
            </a:pP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 Information Technology</a:t>
            </a:r>
          </a:p>
          <a:p>
            <a:pPr algn="l">
              <a:lnSpc>
                <a:spcPts val="1800"/>
              </a:lnSpc>
              <a:buFont typeface="Arial" pitchFamily="34" charset="0"/>
              <a:buChar char="•"/>
            </a:pP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100" dirty="0" err="1">
                <a:latin typeface="맑은 고딕" pitchFamily="50" charset="-127"/>
                <a:ea typeface="맑은 고딕" pitchFamily="50" charset="-127"/>
              </a:rPr>
              <a:t>Mechatronics</a:t>
            </a: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 Technology</a:t>
            </a:r>
            <a:endParaRPr lang="ko-KR" altLang="en-US" sz="11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TextBox 53"/>
          <p:cNvSpPr txBox="1">
            <a:spLocks noChangeArrowheads="1"/>
          </p:cNvSpPr>
          <p:nvPr/>
        </p:nvSpPr>
        <p:spPr bwMode="auto">
          <a:xfrm>
            <a:off x="6174000" y="825500"/>
            <a:ext cx="2385588" cy="307777"/>
          </a:xfrm>
          <a:prstGeom prst="rect">
            <a:avLst/>
          </a:prstGeom>
          <a:noFill/>
          <a:ln w="25400" cap="rnd">
            <a:solidFill>
              <a:srgbClr val="FFC000"/>
            </a:solidFill>
            <a:prstDash val="sysDot"/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ko-KR" altLang="en-US" sz="1400" dirty="0">
                <a:solidFill>
                  <a:srgbClr val="000099"/>
                </a:solidFill>
                <a:latin typeface="맑은 고딕" pitchFamily="50" charset="-127"/>
                <a:ea typeface="맑은 고딕" pitchFamily="50" charset="-127"/>
              </a:rPr>
              <a:t>차별화 된 </a:t>
            </a:r>
            <a:r>
              <a:rPr lang="en-US" altLang="ko-KR" sz="1400" dirty="0">
                <a:solidFill>
                  <a:srgbClr val="000099"/>
                </a:solidFill>
                <a:latin typeface="맑은 고딕" pitchFamily="50" charset="-127"/>
                <a:ea typeface="맑은 고딕" pitchFamily="50" charset="-127"/>
              </a:rPr>
              <a:t>CEO</a:t>
            </a:r>
            <a:r>
              <a:rPr lang="ko-KR" altLang="en-US" sz="1400" dirty="0">
                <a:solidFill>
                  <a:srgbClr val="000099"/>
                </a:solidFill>
                <a:latin typeface="맑은 고딕" pitchFamily="50" charset="-127"/>
                <a:ea typeface="맑은 고딕" pitchFamily="50" charset="-127"/>
              </a:rPr>
              <a:t>가 되십시오</a:t>
            </a:r>
            <a:r>
              <a:rPr lang="en-US" altLang="ko-KR" sz="1400" dirty="0">
                <a:solidFill>
                  <a:srgbClr val="000099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400" dirty="0">
              <a:solidFill>
                <a:srgbClr val="000099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TextBox 54"/>
          <p:cNvSpPr txBox="1">
            <a:spLocks noChangeArrowheads="1"/>
          </p:cNvSpPr>
          <p:nvPr/>
        </p:nvSpPr>
        <p:spPr bwMode="auto">
          <a:xfrm>
            <a:off x="6570663" y="1133475"/>
            <a:ext cx="2149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ts val="1800"/>
              </a:lnSpc>
              <a:buFont typeface="Arial" pitchFamily="34" charset="0"/>
              <a:buChar char="•"/>
            </a:pP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 Social Networking 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경쟁전략</a:t>
            </a:r>
            <a:endParaRPr lang="en-US" altLang="ko-KR" sz="1100" dirty="0"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ts val="1800"/>
              </a:lnSpc>
              <a:buFont typeface="Arial" pitchFamily="34" charset="0"/>
              <a:buChar char="•"/>
            </a:pP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협상전략과 진단</a:t>
            </a:r>
            <a:endParaRPr lang="en-US" altLang="ko-KR" sz="1100" dirty="0"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ts val="1800"/>
              </a:lnSpc>
              <a:buFont typeface="Arial" pitchFamily="34" charset="0"/>
              <a:buChar char="•"/>
            </a:pP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노동문제 및 노사분쟁 조정</a:t>
            </a:r>
            <a:endParaRPr lang="en-US" altLang="ko-KR" sz="1100" dirty="0"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ts val="1800"/>
              </a:lnSpc>
              <a:buFont typeface="Arial" pitchFamily="34" charset="0"/>
              <a:buChar char="•"/>
            </a:pP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기술혁신의 기업가정신</a:t>
            </a:r>
            <a:endParaRPr lang="en-US" altLang="ko-KR" sz="1100" dirty="0"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ts val="1800"/>
              </a:lnSpc>
              <a:buFont typeface="Arial" pitchFamily="34" charset="0"/>
              <a:buChar char="•"/>
            </a:pP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조직혁신과 리더십</a:t>
            </a:r>
            <a:endParaRPr lang="en-US" altLang="ko-KR" sz="1100" dirty="0">
              <a:latin typeface="맑은 고딕" pitchFamily="50" charset="-127"/>
              <a:ea typeface="맑은 고딕" pitchFamily="50" charset="-127"/>
            </a:endParaRPr>
          </a:p>
          <a:p>
            <a:pPr algn="l">
              <a:lnSpc>
                <a:spcPts val="1800"/>
              </a:lnSpc>
              <a:buFont typeface="Arial" pitchFamily="34" charset="0"/>
              <a:buChar char="•"/>
            </a:pP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지속가능의 사회책임경영</a:t>
            </a:r>
          </a:p>
        </p:txBody>
      </p:sp>
      <p:sp>
        <p:nvSpPr>
          <p:cNvPr id="31" name="TextBox 58"/>
          <p:cNvSpPr txBox="1">
            <a:spLocks noChangeArrowheads="1"/>
          </p:cNvSpPr>
          <p:nvPr/>
        </p:nvSpPr>
        <p:spPr bwMode="auto">
          <a:xfrm>
            <a:off x="406758" y="6089650"/>
            <a:ext cx="350448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1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* </a:t>
            </a:r>
            <a:r>
              <a:rPr lang="ko-KR" altLang="en-US" sz="1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상기 일정은 상황에 따라 변동이 있을 수 있습니다</a:t>
            </a:r>
            <a:r>
              <a:rPr lang="en-US" altLang="ko-KR" sz="1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제목 5"/>
          <p:cNvSpPr>
            <a:spLocks noGrp="1"/>
          </p:cNvSpPr>
          <p:nvPr>
            <p:ph type="title"/>
          </p:nvPr>
        </p:nvSpPr>
        <p:spPr>
          <a:xfrm>
            <a:off x="238125" y="115888"/>
            <a:ext cx="6564313" cy="531812"/>
          </a:xfrm>
        </p:spPr>
        <p:txBody>
          <a:bodyPr/>
          <a:lstStyle/>
          <a:p>
            <a:pPr eaLnBrk="1" hangingPunct="1"/>
            <a:r>
              <a:rPr lang="en-US" altLang="ko-KR" b="1" dirty="0" smtClean="0"/>
              <a:t>7. </a:t>
            </a:r>
            <a:r>
              <a:rPr lang="en-US" altLang="ko-KR" b="1" dirty="0" smtClean="0"/>
              <a:t>G-CEO </a:t>
            </a:r>
            <a:r>
              <a:rPr lang="ko-KR" altLang="en-US" b="1" dirty="0" smtClean="0"/>
              <a:t>과정의 주요 </a:t>
            </a:r>
            <a:r>
              <a:rPr lang="ko-KR" altLang="en-US" b="1" dirty="0" smtClean="0"/>
              <a:t>교육 내용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10년_코리아유비쿼터스_사업계획서">
  <a:themeElements>
    <a:clrScheme name="3_내용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내용1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돋움" pitchFamily="50" charset="-127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돋움" pitchFamily="50" charset="-127"/>
            <a:ea typeface="돋움" pitchFamily="50" charset="-127"/>
          </a:defRPr>
        </a:defPPr>
      </a:lstStyle>
    </a:lnDef>
  </a:objectDefaults>
  <a:extraClrSchemeLst>
    <a:extraClrScheme>
      <a:clrScheme name="3_내용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내용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내용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내용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내용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내용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내용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내용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내용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내용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내용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내용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감사합니다">
  <a:themeElements>
    <a:clrScheme name="1_감사합니다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감사합니다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돋움" pitchFamily="50" charset="-127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돋움" pitchFamily="50" charset="-127"/>
            <a:ea typeface="돋움" pitchFamily="50" charset="-127"/>
          </a:defRPr>
        </a:defPPr>
      </a:lstStyle>
    </a:lnDef>
  </a:objectDefaults>
  <a:extraClrSchemeLst>
    <a:extraClrScheme>
      <a:clrScheme name="1_감사합니다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감사합니다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감사합니다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감사합니다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감사합니다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감사합니다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감사합니다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감사합니다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감사합니다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감사합니다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감사합니다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감사합니다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디자인 사용자 지정">
  <a:themeElements>
    <a:clrScheme name="3_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디자인 사용자 지정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돋움" pitchFamily="50" charset="-127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돋움" pitchFamily="50" charset="-127"/>
            <a:ea typeface="돋움" pitchFamily="50" charset="-127"/>
          </a:defRPr>
        </a:defPPr>
      </a:lstStyle>
    </a:lnDef>
  </a:objectDefaults>
  <a:extraClrSchemeLst>
    <a:extraClrScheme>
      <a:clrScheme name="3_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3_디자인 사용자 지정">
  <a:themeElements>
    <a:clrScheme name="23_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3_디자인 사용자 지정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457200" indent="-457200" algn="l">
          <a:buFont typeface="+mj-lt"/>
          <a:buAutoNum type="arabicPeriod" startAt="5"/>
          <a:defRPr sz="2000" b="0" dirty="0" smtClean="0">
            <a:latin typeface="+mn-ea"/>
            <a:ea typeface="+mn-e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돋움" pitchFamily="50" charset="-127"/>
            <a:ea typeface="돋움" pitchFamily="50" charset="-127"/>
          </a:defRPr>
        </a:defPPr>
      </a:lstStyle>
    </a:lnDef>
  </a:objectDefaults>
  <a:extraClrSchemeLst>
    <a:extraClrScheme>
      <a:clrScheme name="23_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3_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3_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3_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3_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3_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3_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3_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3_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3_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3_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3_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2010년_코리아유비쿼터스_사업계획서</Template>
  <TotalTime>2123</TotalTime>
  <Words>834</Words>
  <Application>Microsoft Office PowerPoint</Application>
  <PresentationFormat>화면 슬라이드 쇼(4:3)</PresentationFormat>
  <Paragraphs>281</Paragraphs>
  <Slides>13</Slides>
  <Notes>3</Notes>
  <HiddenSlides>0</HiddenSlides>
  <MMClips>0</MMClips>
  <ScaleCrop>false</ScaleCrop>
  <HeadingPairs>
    <vt:vector size="6" baseType="variant">
      <vt:variant>
        <vt:lpstr>테마</vt:lpstr>
      </vt:variant>
      <vt:variant>
        <vt:i4>4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2010년_코리아유비쿼터스_사업계획서</vt:lpstr>
      <vt:lpstr>1_감사합니다</vt:lpstr>
      <vt:lpstr>3_디자인 사용자 지정</vt:lpstr>
      <vt:lpstr>23_디자인 사용자 지정</vt:lpstr>
      <vt:lpstr>클립</vt:lpstr>
      <vt:lpstr>한양대 경영대학원 G-CEO과정 법인설립 사업계획서</vt:lpstr>
      <vt:lpstr>목  차</vt:lpstr>
      <vt:lpstr>1. 법인 설립의 개요</vt:lpstr>
      <vt:lpstr>슬라이드 4</vt:lpstr>
      <vt:lpstr>3. 사업의 목적</vt:lpstr>
      <vt:lpstr>4. 회사의 역할</vt:lpstr>
      <vt:lpstr>5. 4P 분석</vt:lpstr>
      <vt:lpstr>6. G-CEO 과정의 특징 및 장점</vt:lpstr>
      <vt:lpstr>7. G-CEO 과정의 주요 교육 내용 </vt:lpstr>
      <vt:lpstr>8. 단계별 마케팅 계획 </vt:lpstr>
      <vt:lpstr>9. 수익창출 (예상)</vt:lpstr>
      <vt:lpstr>10. 지출 예상안</vt:lpstr>
      <vt:lpstr>슬라이드 13</vt:lpstr>
    </vt:vector>
  </TitlesOfParts>
  <Company>xroad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2010년  코리아유비쿼터스 사업 계획서</dc:title>
  <dc:creator>khy</dc:creator>
  <cp:lastModifiedBy>com</cp:lastModifiedBy>
  <cp:revision>360</cp:revision>
  <dcterms:created xsi:type="dcterms:W3CDTF">2010-11-17T02:38:34Z</dcterms:created>
  <dcterms:modified xsi:type="dcterms:W3CDTF">2013-07-10T05:05:43Z</dcterms:modified>
</cp:coreProperties>
</file>